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19"/>
  </p:notesMasterIdLst>
  <p:sldIdLst>
    <p:sldId id="256" r:id="rId2"/>
    <p:sldId id="348" r:id="rId3"/>
    <p:sldId id="356" r:id="rId4"/>
    <p:sldId id="363" r:id="rId5"/>
    <p:sldId id="366" r:id="rId6"/>
    <p:sldId id="367" r:id="rId7"/>
    <p:sldId id="349" r:id="rId8"/>
    <p:sldId id="368" r:id="rId9"/>
    <p:sldId id="369" r:id="rId10"/>
    <p:sldId id="353" r:id="rId11"/>
    <p:sldId id="354" r:id="rId12"/>
    <p:sldId id="355" r:id="rId13"/>
    <p:sldId id="370" r:id="rId14"/>
    <p:sldId id="371" r:id="rId15"/>
    <p:sldId id="372" r:id="rId16"/>
    <p:sldId id="361" r:id="rId17"/>
    <p:sldId id="362" r:id="rId18"/>
  </p:sldIdLst>
  <p:sldSz cx="12192000" cy="6858000"/>
  <p:notesSz cx="6934200" cy="9232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7E4A"/>
    <a:srgbClr val="FFFFFF"/>
    <a:srgbClr val="237FA7"/>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92" autoAdjust="0"/>
  </p:normalViewPr>
  <p:slideViewPr>
    <p:cSldViewPr>
      <p:cViewPr varScale="1">
        <p:scale>
          <a:sx n="48" d="100"/>
          <a:sy n="48" d="100"/>
        </p:scale>
        <p:origin x="994"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27475" y="0"/>
            <a:ext cx="3005138" cy="461963"/>
          </a:xfrm>
          <a:prstGeom prst="rect">
            <a:avLst/>
          </a:prstGeom>
        </p:spPr>
        <p:txBody>
          <a:bodyPr vert="horz" lIns="91440" tIns="45720" rIns="91440" bIns="45720" rtlCol="0"/>
          <a:lstStyle>
            <a:lvl1pPr algn="r">
              <a:defRPr sz="1200"/>
            </a:lvl1pPr>
          </a:lstStyle>
          <a:p>
            <a:fld id="{1CB9D9BB-5E92-4699-BF65-3B11A577CF04}" type="datetimeFigureOut">
              <a:rPr lang="en-US" smtClean="0"/>
              <a:t>5/21/2024</a:t>
            </a:fld>
            <a:endParaRPr lang="en-US"/>
          </a:p>
        </p:txBody>
      </p:sp>
      <p:sp>
        <p:nvSpPr>
          <p:cNvPr id="4" name="Slide Image Placeholder 3"/>
          <p:cNvSpPr>
            <a:spLocks noGrp="1" noRot="1" noChangeAspect="1"/>
          </p:cNvSpPr>
          <p:nvPr>
            <p:ph type="sldImg" idx="2"/>
          </p:nvPr>
        </p:nvSpPr>
        <p:spPr>
          <a:xfrm>
            <a:off x="390525" y="692150"/>
            <a:ext cx="6153150" cy="34623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3738" y="4386263"/>
            <a:ext cx="5546725" cy="41544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69350"/>
            <a:ext cx="3005138"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27475" y="8769350"/>
            <a:ext cx="3005138" cy="461963"/>
          </a:xfrm>
          <a:prstGeom prst="rect">
            <a:avLst/>
          </a:prstGeom>
        </p:spPr>
        <p:txBody>
          <a:bodyPr vert="horz" lIns="91440" tIns="45720" rIns="91440" bIns="45720" rtlCol="0" anchor="b"/>
          <a:lstStyle>
            <a:lvl1pPr algn="r">
              <a:defRPr sz="1200"/>
            </a:lvl1pPr>
          </a:lstStyle>
          <a:p>
            <a:fld id="{3009C25A-55A3-4AAF-A9D0-C3C86075AD49}" type="slidenum">
              <a:rPr lang="en-US" smtClean="0"/>
              <a:t>‹#›</a:t>
            </a:fld>
            <a:endParaRPr lang="en-US"/>
          </a:p>
        </p:txBody>
      </p:sp>
    </p:spTree>
    <p:extLst>
      <p:ext uri="{BB962C8B-B14F-4D97-AF65-F5344CB8AC3E}">
        <p14:creationId xmlns:p14="http://schemas.microsoft.com/office/powerpoint/2010/main" val="3036127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a highway safety research firm currently under contract with the BIA to measure seat belt use on tribal roadways.</a:t>
            </a:r>
          </a:p>
        </p:txBody>
      </p:sp>
      <p:sp>
        <p:nvSpPr>
          <p:cNvPr id="4" name="Slide Number Placeholder 3"/>
          <p:cNvSpPr>
            <a:spLocks noGrp="1"/>
          </p:cNvSpPr>
          <p:nvPr>
            <p:ph type="sldNum" sz="quarter" idx="10"/>
          </p:nvPr>
        </p:nvSpPr>
        <p:spPr/>
        <p:txBody>
          <a:bodyPr/>
          <a:lstStyle/>
          <a:p>
            <a:fld id="{3009C25A-55A3-4AAF-A9D0-C3C86075AD49}" type="slidenum">
              <a:rPr lang="en-US" smtClean="0"/>
              <a:t>1</a:t>
            </a:fld>
            <a:endParaRPr lang="en-US"/>
          </a:p>
        </p:txBody>
      </p:sp>
    </p:spTree>
    <p:extLst>
      <p:ext uri="{BB962C8B-B14F-4D97-AF65-F5344CB8AC3E}">
        <p14:creationId xmlns:p14="http://schemas.microsoft.com/office/powerpoint/2010/main" val="2587382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fairly large table shows differences in observed belt use from year to most recent year, broken down by occupant groups. </a:t>
            </a:r>
          </a:p>
          <a:p>
            <a:endParaRPr lang="en-US" sz="1200" kern="1200" dirty="0">
              <a:solidFill>
                <a:schemeClr val="tx1"/>
              </a:solidFill>
              <a:effectLst/>
              <a:latin typeface="+mn-lt"/>
              <a:ea typeface="+mn-ea"/>
              <a:cs typeface="+mn-cs"/>
            </a:endParaRPr>
          </a:p>
          <a:p>
            <a:r>
              <a:rPr lang="en-US" sz="1800" dirty="0">
                <a:effectLst/>
                <a:latin typeface="Times New Roman" panose="02020603050405020304" pitchFamily="18" charset="0"/>
                <a:ea typeface="Times New Roman" panose="02020603050405020304" pitchFamily="18" charset="0"/>
              </a:rPr>
              <a:t> Increases in usage from 2021 were shown across about half of categories of occupants (with the greatest being the 2.9 percentage point difference among SUV occupants), but there nearly as many decreases in usage as well (particularly among occupants in pickup trucks).  It is important to keep in mind that sample sizes are small when broken down to these levels - and the fact that most year-to-year changes in usage are non-significant (</a:t>
            </a:r>
            <a:r>
              <a:rPr lang="en-US" sz="1800" i="1" dirty="0">
                <a:effectLst/>
                <a:latin typeface="Times New Roman" panose="02020603050405020304" pitchFamily="18" charset="0"/>
                <a:ea typeface="Times New Roman" panose="02020603050405020304" pitchFamily="18" charset="0"/>
              </a:rPr>
              <a:t>@ p = .05, </a:t>
            </a:r>
            <a:r>
              <a:rPr lang="en-US" sz="1800" dirty="0">
                <a:effectLst/>
                <a:latin typeface="Times New Roman" panose="02020603050405020304" pitchFamily="18" charset="0"/>
                <a:ea typeface="Times New Roman" panose="02020603050405020304" pitchFamily="18" charset="0"/>
              </a:rPr>
              <a:t>only the decrease in usage among truck occupants was significant).  Trending out the data by category over multiple years is the best way to identify change over time.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009C25A-55A3-4AAF-A9D0-C3C86075AD49}" type="slidenum">
              <a:rPr lang="en-US" smtClean="0"/>
              <a:t>10</a:t>
            </a:fld>
            <a:endParaRPr lang="en-US"/>
          </a:p>
        </p:txBody>
      </p:sp>
    </p:spTree>
    <p:extLst>
      <p:ext uri="{BB962C8B-B14F-4D97-AF65-F5344CB8AC3E}">
        <p14:creationId xmlns:p14="http://schemas.microsoft.com/office/powerpoint/2010/main" val="838046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0525" y="692150"/>
            <a:ext cx="6153150" cy="3462338"/>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let’s look at some trends: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Figure depicts overall raw belt use rates for occupants by vehicle type across the nine measurement periods going back to 2010.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rPr>
              <a:t>Restraint use by occupants in pickup trucks still lags below the use levels in other vehicle types.</a:t>
            </a:r>
            <a:endParaRPr lang="en-US" b="1" i="1" dirty="0"/>
          </a:p>
        </p:txBody>
      </p:sp>
      <p:sp>
        <p:nvSpPr>
          <p:cNvPr id="4" name="Slide Number Placeholder 3"/>
          <p:cNvSpPr>
            <a:spLocks noGrp="1"/>
          </p:cNvSpPr>
          <p:nvPr>
            <p:ph type="sldNum" sz="quarter" idx="10"/>
          </p:nvPr>
        </p:nvSpPr>
        <p:spPr/>
        <p:txBody>
          <a:bodyPr/>
          <a:lstStyle/>
          <a:p>
            <a:fld id="{3009C25A-55A3-4AAF-A9D0-C3C86075AD49}" type="slidenum">
              <a:rPr lang="en-US" smtClean="0"/>
              <a:t>11</a:t>
            </a:fld>
            <a:endParaRPr lang="en-US"/>
          </a:p>
        </p:txBody>
      </p:sp>
    </p:spTree>
    <p:extLst>
      <p:ext uri="{BB962C8B-B14F-4D97-AF65-F5344CB8AC3E}">
        <p14:creationId xmlns:p14="http://schemas.microsoft.com/office/powerpoint/2010/main" val="2574318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graph shows the trend of overall raw belt use rates for occupants by sex across the 11 measurement periods. </a:t>
            </a:r>
            <a:endParaRPr lang="en-US" dirty="0"/>
          </a:p>
        </p:txBody>
      </p:sp>
      <p:sp>
        <p:nvSpPr>
          <p:cNvPr id="4" name="Slide Number Placeholder 3"/>
          <p:cNvSpPr>
            <a:spLocks noGrp="1"/>
          </p:cNvSpPr>
          <p:nvPr>
            <p:ph type="sldNum" sz="quarter" idx="10"/>
          </p:nvPr>
        </p:nvSpPr>
        <p:spPr/>
        <p:txBody>
          <a:bodyPr/>
          <a:lstStyle/>
          <a:p>
            <a:fld id="{3009C25A-55A3-4AAF-A9D0-C3C86075AD49}" type="slidenum">
              <a:rPr lang="en-US" smtClean="0"/>
              <a:t>12</a:t>
            </a:fld>
            <a:endParaRPr lang="en-US"/>
          </a:p>
        </p:txBody>
      </p:sp>
    </p:spTree>
    <p:extLst>
      <p:ext uri="{BB962C8B-B14F-4D97-AF65-F5344CB8AC3E}">
        <p14:creationId xmlns:p14="http://schemas.microsoft.com/office/powerpoint/2010/main" val="1983219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slide shows a significant gap in usage among occupants travelling in-town versus those on arterials.  This is not unusual to see as, in general, enforcement is more present on the higher speed roadways, trips are longer in duration, and perceived risk of injury is greater, thus occupants are more likely to buckle up.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Overall, usage on collectors appears to be improving over time, but it still greatly lags the use rate among arterial-travelling occupants. </a:t>
            </a:r>
          </a:p>
          <a:p>
            <a:endParaRPr lang="en-US" dirty="0"/>
          </a:p>
        </p:txBody>
      </p:sp>
      <p:sp>
        <p:nvSpPr>
          <p:cNvPr id="4" name="Slide Number Placeholder 3"/>
          <p:cNvSpPr>
            <a:spLocks noGrp="1"/>
          </p:cNvSpPr>
          <p:nvPr>
            <p:ph type="sldNum" sz="quarter" idx="10"/>
          </p:nvPr>
        </p:nvSpPr>
        <p:spPr/>
        <p:txBody>
          <a:bodyPr/>
          <a:lstStyle/>
          <a:p>
            <a:fld id="{3009C25A-55A3-4AAF-A9D0-C3C86075AD49}" type="slidenum">
              <a:rPr lang="en-US" smtClean="0"/>
              <a:t>13</a:t>
            </a:fld>
            <a:endParaRPr lang="en-US"/>
          </a:p>
        </p:txBody>
      </p:sp>
    </p:spTree>
    <p:extLst>
      <p:ext uri="{BB962C8B-B14F-4D97-AF65-F5344CB8AC3E}">
        <p14:creationId xmlns:p14="http://schemas.microsoft.com/office/powerpoint/2010/main" val="2732843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Lastly, here is trend graph of the </a:t>
            </a:r>
            <a:r>
              <a:rPr lang="en-US" sz="1200" b="1" i="1" kern="1200" dirty="0">
                <a:solidFill>
                  <a:schemeClr val="tx1"/>
                </a:solidFill>
                <a:effectLst/>
                <a:latin typeface="+mn-lt"/>
                <a:ea typeface="+mn-ea"/>
                <a:cs typeface="+mn-cs"/>
              </a:rPr>
              <a:t>weighted</a:t>
            </a:r>
            <a:r>
              <a:rPr lang="en-US" sz="1200" kern="1200" dirty="0">
                <a:solidFill>
                  <a:schemeClr val="tx1"/>
                </a:solidFill>
                <a:effectLst/>
                <a:latin typeface="+mn-lt"/>
                <a:ea typeface="+mn-ea"/>
                <a:cs typeface="+mn-cs"/>
              </a:rPr>
              <a:t> belt use rate for Navajo Nation. Weighted rates are calculated each year for all reservations measured and reflect the volume and road type of each site location.  A more detailed description of how these rates are calculated can be found in our report to the Bureau of Indian Affairs.  </a:t>
            </a:r>
            <a:r>
              <a:rPr lang="en-US" sz="1800" dirty="0">
                <a:effectLst/>
                <a:latin typeface="Times New Roman" panose="02020603050405020304" pitchFamily="18" charset="0"/>
                <a:ea typeface="Times New Roman" panose="02020603050405020304" pitchFamily="18" charset="0"/>
              </a:rPr>
              <a:t>Navajo has been statistically the same since 2016.</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009C25A-55A3-4AAF-A9D0-C3C86075AD49}" type="slidenum">
              <a:rPr lang="en-US" smtClean="0"/>
              <a:t>14</a:t>
            </a:fld>
            <a:endParaRPr lang="en-US"/>
          </a:p>
        </p:txBody>
      </p:sp>
    </p:spTree>
    <p:extLst>
      <p:ext uri="{BB962C8B-B14F-4D97-AF65-F5344CB8AC3E}">
        <p14:creationId xmlns:p14="http://schemas.microsoft.com/office/powerpoint/2010/main" val="864532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Finally, for comparison’s sake, here is overall trend graph of the </a:t>
            </a:r>
            <a:r>
              <a:rPr lang="en-US" sz="1200" b="1" i="1" kern="1200" dirty="0">
                <a:solidFill>
                  <a:schemeClr val="tx1"/>
                </a:solidFill>
                <a:effectLst/>
                <a:latin typeface="+mn-lt"/>
                <a:ea typeface="+mn-ea"/>
                <a:cs typeface="+mn-cs"/>
              </a:rPr>
              <a:t>weighted</a:t>
            </a:r>
            <a:r>
              <a:rPr lang="en-US" sz="1200" kern="1200" dirty="0">
                <a:solidFill>
                  <a:schemeClr val="tx1"/>
                </a:solidFill>
                <a:effectLst/>
                <a:latin typeface="+mn-lt"/>
                <a:ea typeface="+mn-ea"/>
                <a:cs typeface="+mn-cs"/>
              </a:rPr>
              <a:t> belt use rate for entire Nationwide Survey.  These rates were calculated from data collected in 17 different tribal lands (16 lands in those years we did not measure in Navajo).  You can see over time how usage is mostly trending upward (until recently), and you may notice that the levels are slightly lower than the rates calculated for Navajo Nation.  However, most of the trends we see in the overall dataset apply to Navajo as well (lower use among males, in trucks and on collectors)</a:t>
            </a:r>
            <a:endParaRPr lang="en-US" dirty="0"/>
          </a:p>
        </p:txBody>
      </p:sp>
      <p:sp>
        <p:nvSpPr>
          <p:cNvPr id="4" name="Slide Number Placeholder 3"/>
          <p:cNvSpPr>
            <a:spLocks noGrp="1"/>
          </p:cNvSpPr>
          <p:nvPr>
            <p:ph type="sldNum" sz="quarter" idx="10"/>
          </p:nvPr>
        </p:nvSpPr>
        <p:spPr/>
        <p:txBody>
          <a:bodyPr/>
          <a:lstStyle/>
          <a:p>
            <a:fld id="{3009C25A-55A3-4AAF-A9D0-C3C86075AD49}" type="slidenum">
              <a:rPr lang="en-US" smtClean="0"/>
              <a:t>15</a:t>
            </a:fld>
            <a:endParaRPr lang="en-US"/>
          </a:p>
        </p:txBody>
      </p:sp>
    </p:spTree>
    <p:extLst>
      <p:ext uri="{BB962C8B-B14F-4D97-AF65-F5344CB8AC3E}">
        <p14:creationId xmlns:p14="http://schemas.microsoft.com/office/powerpoint/2010/main" val="964679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in Summary:  </a:t>
            </a:r>
          </a:p>
          <a:p>
            <a:r>
              <a:rPr lang="en-US" sz="1200" kern="1200" dirty="0">
                <a:solidFill>
                  <a:schemeClr val="tx1"/>
                </a:solidFill>
                <a:effectLst/>
                <a:latin typeface="+mn-lt"/>
                <a:ea typeface="+mn-ea"/>
                <a:cs typeface="+mn-cs"/>
              </a:rPr>
              <a:t>The 2022 observations in Navajo Nation represent the 11</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inclusion of Navajo in the larger nationwide estimate for the Bureau of Indian Affairs. </a:t>
            </a:r>
          </a:p>
          <a:p>
            <a:r>
              <a:rPr lang="en-US" sz="1200" kern="1200" dirty="0">
                <a:solidFill>
                  <a:schemeClr val="tx1"/>
                </a:solidFill>
                <a:effectLst/>
                <a:latin typeface="+mn-lt"/>
                <a:ea typeface="+mn-ea"/>
                <a:cs typeface="+mn-cs"/>
              </a:rPr>
              <a:t>The same 27 sites within Navajo have been measured for each iteration.  The sites measured are only an index sample, so any results presented today do not represent official Navajo use rates. However, trending out this data can still serve as an indicator of change.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Data collected from 2022 indicate that belt usage in Navajo Nation is among its highest levels since measurements began in 2010.  </a:t>
            </a:r>
            <a:r>
              <a:rPr lang="en-US" sz="1200" kern="1200">
                <a:solidFill>
                  <a:schemeClr val="tx1"/>
                </a:solidFill>
                <a:effectLst/>
                <a:latin typeface="+mn-lt"/>
                <a:ea typeface="+mn-ea"/>
                <a:cs typeface="+mn-cs"/>
              </a:rPr>
              <a:t>O.  </a:t>
            </a:r>
            <a:r>
              <a:rPr lang="en-US" sz="1200" kern="1200" dirty="0">
                <a:solidFill>
                  <a:schemeClr val="tx1"/>
                </a:solidFill>
                <a:effectLst/>
                <a:latin typeface="+mn-lt"/>
                <a:ea typeface="+mn-ea"/>
                <a:cs typeface="+mn-cs"/>
              </a:rPr>
              <a:t>Navajo Nation safety belt usage generally remains higher than the national average for usage on tribally enforced roadways.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However, certain groups of occupants warrant further attention when educating about and enforcing belt laws – particularly males, occupants of pickup trucks (which represent a fairly large proportion of the sample), and travelers within town centers - though a multi-year trend suggests improvements over time.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group in most need of improvement appears to be occupants travelling on collectors. The perception that wearing a belt is less necessary on short trips within town is apparent, but serious injury or fatal crashes can occur anywhere and anytime under a variety of circumstances.</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3009C25A-55A3-4AAF-A9D0-C3C86075AD49}" type="slidenum">
              <a:rPr lang="en-US" smtClean="0"/>
              <a:t>16</a:t>
            </a:fld>
            <a:endParaRPr lang="en-US"/>
          </a:p>
        </p:txBody>
      </p:sp>
    </p:spTree>
    <p:extLst>
      <p:ext uri="{BB962C8B-B14F-4D97-AF65-F5344CB8AC3E}">
        <p14:creationId xmlns:p14="http://schemas.microsoft.com/office/powerpoint/2010/main" val="201508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First, a little background leading into why this survey was proposed in the first place…bullets 1-3</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Read for 4</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bullet: The National Highway Traffic Safety Administration (NHTSA) and the Bureau of Indian Affairs (BIA) Indian Highway Safety Program, co-sponsored a project in Fall 2004 to (a) establish the first baseline tribal roadway safety belt use rate, and (b) develop a methodology for use in the future to track trends. NHTSA enlisted PRG to design and develop a survey – with a sample that would be representative of all traffic on tribally-enforced roadways nationwide.   </a:t>
            </a:r>
            <a:endParaRPr lang="en-US" dirty="0"/>
          </a:p>
        </p:txBody>
      </p:sp>
      <p:sp>
        <p:nvSpPr>
          <p:cNvPr id="4" name="Slide Number Placeholder 3"/>
          <p:cNvSpPr>
            <a:spLocks noGrp="1"/>
          </p:cNvSpPr>
          <p:nvPr>
            <p:ph type="sldNum" sz="quarter" idx="10"/>
          </p:nvPr>
        </p:nvSpPr>
        <p:spPr/>
        <p:txBody>
          <a:bodyPr/>
          <a:lstStyle/>
          <a:p>
            <a:fld id="{3009C25A-55A3-4AAF-A9D0-C3C86075AD49}" type="slidenum">
              <a:rPr lang="en-US" smtClean="0"/>
              <a:t>2</a:t>
            </a:fld>
            <a:endParaRPr lang="en-US"/>
          </a:p>
        </p:txBody>
      </p:sp>
    </p:spTree>
    <p:extLst>
      <p:ext uri="{BB962C8B-B14F-4D97-AF65-F5344CB8AC3E}">
        <p14:creationId xmlns:p14="http://schemas.microsoft.com/office/powerpoint/2010/main" val="3657593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kern="1200" dirty="0">
                <a:solidFill>
                  <a:schemeClr val="tx1"/>
                </a:solidFill>
                <a:effectLst/>
                <a:latin typeface="+mn-lt"/>
                <a:ea typeface="+mn-ea"/>
                <a:cs typeface="+mn-cs"/>
              </a:rPr>
              <a:t>The sampling procedure weighted all tribal lands proportional to their populations, and it included the criteria that the sample of tribal lands must have (bullet list) : “populations…”</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After bullets: Ultimately, the planned sample included 18 tribal lands over 6 “regions” - with 151 total site locations.</a:t>
            </a:r>
            <a:endParaRPr lang="en-US" b="1" i="1" dirty="0"/>
          </a:p>
        </p:txBody>
      </p:sp>
      <p:sp>
        <p:nvSpPr>
          <p:cNvPr id="4" name="Slide Number Placeholder 3"/>
          <p:cNvSpPr>
            <a:spLocks noGrp="1"/>
          </p:cNvSpPr>
          <p:nvPr>
            <p:ph type="sldNum" sz="quarter" idx="10"/>
          </p:nvPr>
        </p:nvSpPr>
        <p:spPr/>
        <p:txBody>
          <a:bodyPr/>
          <a:lstStyle/>
          <a:p>
            <a:fld id="{3009C25A-55A3-4AAF-A9D0-C3C86075AD49}" type="slidenum">
              <a:rPr lang="en-US" smtClean="0"/>
              <a:t>3</a:t>
            </a:fld>
            <a:endParaRPr lang="en-US"/>
          </a:p>
        </p:txBody>
      </p:sp>
    </p:spTree>
    <p:extLst>
      <p:ext uri="{BB962C8B-B14F-4D97-AF65-F5344CB8AC3E}">
        <p14:creationId xmlns:p14="http://schemas.microsoft.com/office/powerpoint/2010/main" val="3309851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b="1" i="1" dirty="0"/>
              <a:t>Representation from 6 regions is population based: </a:t>
            </a:r>
          </a:p>
          <a:p>
            <a:pPr hangingPunct="0"/>
            <a:r>
              <a:rPr lang="en-US" sz="1200" kern="1200" dirty="0">
                <a:solidFill>
                  <a:schemeClr val="tx1"/>
                </a:solidFill>
                <a:effectLst/>
                <a:latin typeface="+mn-lt"/>
                <a:ea typeface="+mn-ea"/>
                <a:cs typeface="+mn-cs"/>
              </a:rPr>
              <a:t>Southwest </a:t>
            </a:r>
          </a:p>
          <a:p>
            <a:pPr hangingPunct="0"/>
            <a:r>
              <a:rPr lang="en-US" sz="1200" kern="1200" dirty="0">
                <a:solidFill>
                  <a:schemeClr val="tx1"/>
                </a:solidFill>
                <a:effectLst/>
                <a:latin typeface="+mn-lt"/>
                <a:ea typeface="+mn-ea"/>
                <a:cs typeface="+mn-cs"/>
              </a:rPr>
              <a:t>South Central</a:t>
            </a:r>
          </a:p>
          <a:p>
            <a:pPr hangingPunct="0"/>
            <a:r>
              <a:rPr lang="en-US" sz="1200" kern="1200" dirty="0">
                <a:solidFill>
                  <a:schemeClr val="tx1"/>
                </a:solidFill>
                <a:effectLst/>
                <a:latin typeface="+mn-lt"/>
                <a:ea typeface="+mn-ea"/>
                <a:cs typeface="+mn-cs"/>
              </a:rPr>
              <a:t>South &amp; East</a:t>
            </a:r>
          </a:p>
          <a:p>
            <a:pPr hangingPunct="0"/>
            <a:r>
              <a:rPr lang="en-US" sz="1200" kern="1200" dirty="0">
                <a:solidFill>
                  <a:schemeClr val="tx1"/>
                </a:solidFill>
                <a:effectLst/>
                <a:latin typeface="+mn-lt"/>
                <a:ea typeface="+mn-ea"/>
                <a:cs typeface="+mn-cs"/>
              </a:rPr>
              <a:t>Northwest</a:t>
            </a:r>
          </a:p>
          <a:p>
            <a:pPr hangingPunct="0"/>
            <a:r>
              <a:rPr lang="en-US" sz="1200" kern="1200" dirty="0">
                <a:solidFill>
                  <a:schemeClr val="tx1"/>
                </a:solidFill>
                <a:effectLst/>
                <a:latin typeface="+mn-lt"/>
                <a:ea typeface="+mn-ea"/>
                <a:cs typeface="+mn-cs"/>
              </a:rPr>
              <a:t>Northern Plains</a:t>
            </a:r>
          </a:p>
          <a:p>
            <a:pPr hangingPunct="0"/>
            <a:r>
              <a:rPr lang="en-US" sz="1200" kern="1200" dirty="0">
                <a:solidFill>
                  <a:schemeClr val="tx1"/>
                </a:solidFill>
                <a:effectLst/>
                <a:latin typeface="+mn-lt"/>
                <a:ea typeface="+mn-ea"/>
                <a:cs typeface="+mn-cs"/>
              </a:rPr>
              <a:t>Great Lakes</a:t>
            </a:r>
          </a:p>
          <a:p>
            <a:endParaRPr lang="en-US" b="1" i="1" dirty="0"/>
          </a:p>
          <a:p>
            <a:endParaRPr lang="en-US" b="1" i="1" dirty="0"/>
          </a:p>
        </p:txBody>
      </p:sp>
      <p:sp>
        <p:nvSpPr>
          <p:cNvPr id="4" name="Slide Number Placeholder 3"/>
          <p:cNvSpPr>
            <a:spLocks noGrp="1"/>
          </p:cNvSpPr>
          <p:nvPr>
            <p:ph type="sldNum" sz="quarter" idx="10"/>
          </p:nvPr>
        </p:nvSpPr>
        <p:spPr/>
        <p:txBody>
          <a:bodyPr/>
          <a:lstStyle/>
          <a:p>
            <a:fld id="{3009C25A-55A3-4AAF-A9D0-C3C86075AD49}" type="slidenum">
              <a:rPr lang="en-US" smtClean="0"/>
              <a:t>4</a:t>
            </a:fld>
            <a:endParaRPr lang="en-US"/>
          </a:p>
        </p:txBody>
      </p:sp>
    </p:spTree>
    <p:extLst>
      <p:ext uri="{BB962C8B-B14F-4D97-AF65-F5344CB8AC3E}">
        <p14:creationId xmlns:p14="http://schemas.microsoft.com/office/powerpoint/2010/main" val="3559060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As for as the selection of sites…..1</a:t>
            </a:r>
            <a:r>
              <a:rPr lang="en-US" b="1" i="1" baseline="30000" dirty="0"/>
              <a:t>st</a:t>
            </a:r>
            <a:r>
              <a:rPr lang="en-US" b="1" i="1" dirty="0"/>
              <a:t> Bullet point, then read this for the other 2: </a:t>
            </a:r>
            <a:r>
              <a:rPr lang="en-US" sz="1200" kern="1200" dirty="0">
                <a:solidFill>
                  <a:schemeClr val="tx1"/>
                </a:solidFill>
                <a:effectLst/>
                <a:latin typeface="+mn-lt"/>
                <a:ea typeface="+mn-ea"/>
                <a:cs typeface="+mn-cs"/>
              </a:rPr>
              <a:t>These sites were randomly-selected before our initial measure in Navajo, and the same locations have been used every iteration since. Sites include roadside locations within 5 distinct population centers (“collectors”) in Navajo Nation, as well as roadways providing access in and out of the centers (“arterials”). </a:t>
            </a:r>
          </a:p>
          <a:p>
            <a:endParaRPr lang="en-US" sz="1200" b="1" i="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27 sites are only an index sample, so any results presented here do not represent official Navajo use rates.  However, the results can be informative – and useful for tracking program effects - when trended out over time. </a:t>
            </a:r>
            <a:endParaRPr lang="en-US" b="1" i="1" dirty="0"/>
          </a:p>
        </p:txBody>
      </p:sp>
      <p:sp>
        <p:nvSpPr>
          <p:cNvPr id="4" name="Slide Number Placeholder 3"/>
          <p:cNvSpPr>
            <a:spLocks noGrp="1"/>
          </p:cNvSpPr>
          <p:nvPr>
            <p:ph type="sldNum" sz="quarter" idx="10"/>
          </p:nvPr>
        </p:nvSpPr>
        <p:spPr/>
        <p:txBody>
          <a:bodyPr/>
          <a:lstStyle/>
          <a:p>
            <a:fld id="{3009C25A-55A3-4AAF-A9D0-C3C86075AD49}" type="slidenum">
              <a:rPr lang="en-US" smtClean="0"/>
              <a:t>5</a:t>
            </a:fld>
            <a:endParaRPr lang="en-US"/>
          </a:p>
        </p:txBody>
      </p:sp>
    </p:spTree>
    <p:extLst>
      <p:ext uri="{BB962C8B-B14F-4D97-AF65-F5344CB8AC3E}">
        <p14:creationId xmlns:p14="http://schemas.microsoft.com/office/powerpoint/2010/main" val="912521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Navajo’s involvement in the survey began in 2010, and data were collected annually through 2012, then again annually from 2015-2022.  Data were not collected in 2023 as the contract with BIA ended.  A new contract between PRG and BIA was awarded in 2024, thus we are asking to resume the annual measure.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 follows summarizes results from these Navajo collections, primarily focusing on the 2022</a:t>
            </a:r>
            <a:r>
              <a:rPr lang="en-US" sz="1200" b="1"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results – though we will look at some trends.  All surveys were conducted by Preusser Research Group, Inc. (PRG), under contract with the Bureau of Indian Affairs (BIA). Let me point out that w</a:t>
            </a:r>
            <a:r>
              <a:rPr lang="en-US" sz="1200" b="1" kern="1200" dirty="0">
                <a:solidFill>
                  <a:schemeClr val="tx1"/>
                </a:solidFill>
                <a:effectLst/>
                <a:latin typeface="+mn-lt"/>
                <a:ea typeface="+mn-ea"/>
                <a:cs typeface="+mn-cs"/>
              </a:rPr>
              <a:t>e do NOT report out individual tribal land findings to BIA.  We only share those results with the tribes that request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Data were recorded for drivers and front seat passengers </a:t>
            </a:r>
            <a:r>
              <a:rPr lang="en-US" sz="1200" b="1" i="1" kern="1200" dirty="0">
                <a:solidFill>
                  <a:schemeClr val="tx1"/>
                </a:solidFill>
                <a:effectLst/>
                <a:latin typeface="+mn-lt"/>
                <a:ea typeface="+mn-ea"/>
                <a:cs typeface="+mn-cs"/>
              </a:rPr>
              <a:t>for one hour </a:t>
            </a:r>
            <a:r>
              <a:rPr lang="en-US" sz="1200" kern="1200" dirty="0">
                <a:solidFill>
                  <a:schemeClr val="tx1"/>
                </a:solidFill>
                <a:effectLst/>
                <a:latin typeface="+mn-lt"/>
                <a:ea typeface="+mn-ea"/>
                <a:cs typeface="+mn-cs"/>
              </a:rPr>
              <a:t>at each site.  These were unobtrusive observations in that the observer recorded data at roadside as motorists passed by in moving traffic.  Data recorded included </a:t>
            </a:r>
            <a:r>
              <a:rPr lang="en-US" sz="1200" i="1" kern="1200" dirty="0">
                <a:solidFill>
                  <a:schemeClr val="tx1"/>
                </a:solidFill>
                <a:effectLst/>
                <a:latin typeface="+mn-lt"/>
                <a:ea typeface="+mn-ea"/>
                <a:cs typeface="+mn-cs"/>
              </a:rPr>
              <a:t>vehicle type, driver</a:t>
            </a:r>
            <a:r>
              <a:rPr lang="en-US" sz="1200" kern="1200" dirty="0">
                <a:solidFill>
                  <a:schemeClr val="tx1"/>
                </a:solidFill>
                <a:effectLst/>
                <a:latin typeface="+mn-lt"/>
                <a:ea typeface="+mn-ea"/>
                <a:cs typeface="+mn-cs"/>
              </a:rPr>
              <a:t>/</a:t>
            </a:r>
            <a:r>
              <a:rPr lang="en-US" sz="1200" i="1" kern="1200" dirty="0">
                <a:solidFill>
                  <a:schemeClr val="tx1"/>
                </a:solidFill>
                <a:effectLst/>
                <a:latin typeface="+mn-lt"/>
                <a:ea typeface="+mn-ea"/>
                <a:cs typeface="+mn-cs"/>
              </a:rPr>
              <a:t>passenger</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sex</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driver/passenger seat</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belt use</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dirty="0"/>
          </a:p>
        </p:txBody>
      </p:sp>
      <p:sp>
        <p:nvSpPr>
          <p:cNvPr id="4" name="Slide Number Placeholder 3"/>
          <p:cNvSpPr>
            <a:spLocks noGrp="1"/>
          </p:cNvSpPr>
          <p:nvPr>
            <p:ph type="sldNum" sz="quarter" idx="10"/>
          </p:nvPr>
        </p:nvSpPr>
        <p:spPr/>
        <p:txBody>
          <a:bodyPr/>
          <a:lstStyle/>
          <a:p>
            <a:fld id="{3009C25A-55A3-4AAF-A9D0-C3C86075AD49}" type="slidenum">
              <a:rPr lang="en-US" smtClean="0"/>
              <a:t>6</a:t>
            </a:fld>
            <a:endParaRPr lang="en-US"/>
          </a:p>
        </p:txBody>
      </p:sp>
    </p:spTree>
    <p:extLst>
      <p:ext uri="{BB962C8B-B14F-4D97-AF65-F5344CB8AC3E}">
        <p14:creationId xmlns:p14="http://schemas.microsoft.com/office/powerpoint/2010/main" val="1415575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slide gives some overall numbers – or counts – for the 2022 collection: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Observation data capturing belt use were recorded for 2899….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(“arterials”) - roadways providing access in and out of the centers </a:t>
            </a:r>
            <a:endParaRPr lang="en-US" dirty="0"/>
          </a:p>
        </p:txBody>
      </p:sp>
      <p:sp>
        <p:nvSpPr>
          <p:cNvPr id="4" name="Slide Number Placeholder 3"/>
          <p:cNvSpPr>
            <a:spLocks noGrp="1"/>
          </p:cNvSpPr>
          <p:nvPr>
            <p:ph type="sldNum" sz="quarter" idx="10"/>
          </p:nvPr>
        </p:nvSpPr>
        <p:spPr/>
        <p:txBody>
          <a:bodyPr/>
          <a:lstStyle/>
          <a:p>
            <a:fld id="{3009C25A-55A3-4AAF-A9D0-C3C86075AD49}" type="slidenum">
              <a:rPr lang="en-US" smtClean="0"/>
              <a:t>7</a:t>
            </a:fld>
            <a:endParaRPr lang="en-US"/>
          </a:p>
        </p:txBody>
      </p:sp>
    </p:spTree>
    <p:extLst>
      <p:ext uri="{BB962C8B-B14F-4D97-AF65-F5344CB8AC3E}">
        <p14:creationId xmlns:p14="http://schemas.microsoft.com/office/powerpoint/2010/main" val="3241177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I’ll go into some results: Overall raw belt use for all occupants in 2022 was 80.5 percent. This rate is 0.3 percentage points higher than the August 2021 measure of 80.2 percent, but the difference is not statistically significant (at p = .05).  The 2022 rate is just 0.7 percentage points lower than our all-time-high measure of August 2016 (80.9 percent).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009C25A-55A3-4AAF-A9D0-C3C86075AD49}" type="slidenum">
              <a:rPr lang="en-US" smtClean="0"/>
              <a:t>8</a:t>
            </a:fld>
            <a:endParaRPr lang="en-US"/>
          </a:p>
        </p:txBody>
      </p:sp>
    </p:spTree>
    <p:extLst>
      <p:ext uri="{BB962C8B-B14F-4D97-AF65-F5344CB8AC3E}">
        <p14:creationId xmlns:p14="http://schemas.microsoft.com/office/powerpoint/2010/main" val="3891648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On to some usage by group results: Like in most years, observations this iteration indicated that passenger belt use was slightly higher than driver belt use (82.7 vs 79.7%).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usual, observations indicated female occupant belt use was higher than male occupant belt use.</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Observations indicated use in pickup trucks was -and has always been - substantially lower than usage in other vehicle types.  Belt use was at least 80 percent in all other vehicle types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mentioned before, sites were divided among in-town roads and in-between town roadways. Observations indicated occupant belt use on arterial segments was much higher than usage on collectors.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009C25A-55A3-4AAF-A9D0-C3C86075AD49}" type="slidenum">
              <a:rPr lang="en-US" smtClean="0"/>
              <a:t>9</a:t>
            </a:fld>
            <a:endParaRPr lang="en-US"/>
          </a:p>
        </p:txBody>
      </p:sp>
    </p:spTree>
    <p:extLst>
      <p:ext uri="{BB962C8B-B14F-4D97-AF65-F5344CB8AC3E}">
        <p14:creationId xmlns:p14="http://schemas.microsoft.com/office/powerpoint/2010/main" val="19928563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65600" y="1"/>
            <a:ext cx="6807200" cy="4498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4165600" y="4572000"/>
            <a:ext cx="680720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rot="16200000">
            <a:off x="9865361" y="3190242"/>
            <a:ext cx="3738880" cy="711197"/>
          </a:xfrm>
          <a:prstGeom prst="rect">
            <a:avLst/>
          </a:prstGeom>
        </p:spPr>
        <p:txBody>
          <a:bodyPr/>
          <a:lstStyle>
            <a:lvl1pPr algn="ctr">
              <a:defRPr lang="en-US" sz="1600" b="0" i="0" u="none" strike="noStrike" baseline="0" smtClean="0"/>
            </a:lvl1pPr>
          </a:lstStyle>
          <a:p>
            <a:r>
              <a:rPr lang="en-US" dirty="0"/>
              <a:t>2013 SOUTHERN </a:t>
            </a:r>
            <a:r>
              <a:rPr lang="en-US" sz="1400" dirty="0"/>
              <a:t>CT CONFERENCE on the PREVENTION OF ALCOHOL IMPAIRED DRIVING</a:t>
            </a:r>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000" y="328246"/>
            <a:ext cx="4845539" cy="3634154"/>
          </a:xfrm>
          <a:prstGeom prst="rect">
            <a:avLst/>
          </a:prstGeom>
          <a:effectLst>
            <a:reflection blurRad="6350" stA="50000" endA="295" endPos="92000" dist="101600" dir="5400000" sy="-100000" algn="bl" rotWithShape="0"/>
          </a:effectLst>
          <a:scene3d>
            <a:camera prst="isometricRightUp"/>
            <a:lightRig rig="threePt" dir="t"/>
          </a:scene3d>
        </p:spPr>
      </p:pic>
      <p:sp>
        <p:nvSpPr>
          <p:cNvPr id="9" name="Rectangle 8"/>
          <p:cNvSpPr/>
          <p:nvPr userDrawn="1"/>
        </p:nvSpPr>
        <p:spPr>
          <a:xfrm rot="5400000">
            <a:off x="8990035" y="2284439"/>
            <a:ext cx="5489532" cy="9143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effectLst>
                <a:reflection blurRad="6350" stA="55000" endA="50" endPos="85000" dist="60007" dir="5400000" sy="-100000" algn="bl" rotWithShape="0"/>
              </a:effectLst>
            </a:endParaRPr>
          </a:p>
        </p:txBody>
      </p:sp>
      <p:sp>
        <p:nvSpPr>
          <p:cNvPr id="10" name="Rectangle 9"/>
          <p:cNvSpPr/>
          <p:nvPr userDrawn="1"/>
        </p:nvSpPr>
        <p:spPr>
          <a:xfrm>
            <a:off x="11277603" y="6172200"/>
            <a:ext cx="914397"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
        <p:nvSpPr>
          <p:cNvPr id="8" name="Rectangle 7"/>
          <p:cNvSpPr/>
          <p:nvPr userDrawn="1"/>
        </p:nvSpPr>
        <p:spPr>
          <a:xfrm>
            <a:off x="11277600" y="6172200"/>
            <a:ext cx="9144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77600" y="6145823"/>
            <a:ext cx="914400" cy="685800"/>
          </a:xfrm>
          <a:prstGeom prst="rect">
            <a:avLst/>
          </a:prstGeom>
        </p:spPr>
      </p:pic>
      <p:sp>
        <p:nvSpPr>
          <p:cNvPr id="9" name="Date Placeholder 3"/>
          <p:cNvSpPr txBox="1">
            <a:spLocks/>
          </p:cNvSpPr>
          <p:nvPr userDrawn="1"/>
        </p:nvSpPr>
        <p:spPr>
          <a:xfrm rot="16200000">
            <a:off x="10477500" y="1054100"/>
            <a:ext cx="2514600" cy="711200"/>
          </a:xfrm>
          <a:prstGeom prst="rect">
            <a:avLst/>
          </a:prstGeom>
        </p:spPr>
        <p:txBody>
          <a:bodyPr/>
          <a:lstStyle>
            <a:defPPr>
              <a:defRPr lang="en-US"/>
            </a:defPPr>
            <a:lvl1pPr marL="0" algn="l" defTabSz="914400" rtl="0" eaLnBrk="1" latinLnBrk="0" hangingPunct="1">
              <a:defRPr sz="160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t>October 21</a:t>
            </a:r>
            <a:r>
              <a:rPr lang="en-US" sz="1600" baseline="30000" dirty="0"/>
              <a:t>st</a:t>
            </a:r>
            <a:r>
              <a:rPr lang="en-US" sz="1600" dirty="0"/>
              <a:t>, 2021 </a:t>
            </a:r>
          </a:p>
          <a:p>
            <a:r>
              <a:rPr lang="en-US" sz="1600" dirty="0"/>
              <a:t>Window Rock, AZ		</a:t>
            </a:r>
          </a:p>
        </p:txBody>
      </p:sp>
      <p:sp>
        <p:nvSpPr>
          <p:cNvPr id="10" name="Footer Placeholder 4"/>
          <p:cNvSpPr txBox="1">
            <a:spLocks/>
          </p:cNvSpPr>
          <p:nvPr userDrawn="1"/>
        </p:nvSpPr>
        <p:spPr>
          <a:xfrm rot="16200000">
            <a:off x="10360661" y="3685542"/>
            <a:ext cx="2748280" cy="711197"/>
          </a:xfrm>
          <a:prstGeom prst="rect">
            <a:avLst/>
          </a:prstGeom>
        </p:spPr>
        <p:txBody>
          <a:bodyPr/>
          <a:lstStyle>
            <a:defPPr>
              <a:defRPr lang="en-US"/>
            </a:defPPr>
            <a:lvl1pPr marL="0" algn="ctr" defTabSz="914400" rtl="0" eaLnBrk="1" latinLnBrk="0" hangingPunct="1">
              <a:defRPr lang="en-US" sz="1600" b="0" i="0" u="none" strike="noStrike" kern="1200" baseline="0" smtClean="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0" i="0" u="none" strike="noStrike" kern="1200" baseline="0" dirty="0">
                <a:solidFill>
                  <a:schemeClr val="bg2"/>
                </a:solidFill>
                <a:effectLst/>
                <a:latin typeface="+mn-lt"/>
                <a:ea typeface="+mn-ea"/>
                <a:cs typeface="+mn-cs"/>
              </a:rPr>
              <a:t>Navajo Research Conference </a:t>
            </a:r>
            <a:endParaRPr lang="en-US" sz="140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9" name="Date Placeholder 3"/>
          <p:cNvSpPr>
            <a:spLocks noGrp="1"/>
          </p:cNvSpPr>
          <p:nvPr>
            <p:ph type="dt" sz="half" idx="2"/>
          </p:nvPr>
        </p:nvSpPr>
        <p:spPr>
          <a:xfrm rot="16200000">
            <a:off x="10956779" y="676421"/>
            <a:ext cx="1535722" cy="487680"/>
          </a:xfrm>
          <a:prstGeom prst="rect">
            <a:avLst/>
          </a:prstGeom>
        </p:spPr>
        <p:txBody>
          <a:bodyPr/>
          <a:lstStyle>
            <a:lvl1pPr>
              <a:defRPr/>
            </a:lvl1pPr>
          </a:lstStyle>
          <a:p>
            <a:r>
              <a:rPr lang="en-US" dirty="0"/>
              <a:t>March 28—New Haven, CT</a:t>
            </a:r>
          </a:p>
        </p:txBody>
      </p:sp>
      <p:sp>
        <p:nvSpPr>
          <p:cNvPr id="10" name="Footer Placeholder 4"/>
          <p:cNvSpPr>
            <a:spLocks noGrp="1"/>
          </p:cNvSpPr>
          <p:nvPr>
            <p:ph type="ftr" sz="quarter" idx="3"/>
          </p:nvPr>
        </p:nvSpPr>
        <p:spPr>
          <a:xfrm rot="16200000">
            <a:off x="9865361" y="3190242"/>
            <a:ext cx="3738880" cy="711197"/>
          </a:xfrm>
          <a:prstGeom prst="rect">
            <a:avLst/>
          </a:prstGeom>
        </p:spPr>
        <p:txBody>
          <a:bodyPr/>
          <a:lstStyle>
            <a:lvl1pPr algn="ctr">
              <a:defRPr lang="en-US" sz="1600" b="0" i="0" u="none" strike="noStrike" baseline="0" smtClean="0"/>
            </a:lvl1pPr>
          </a:lstStyle>
          <a:p>
            <a:r>
              <a:rPr lang="en-US" dirty="0"/>
              <a:t>2013 SOUTHERN </a:t>
            </a:r>
            <a:r>
              <a:rPr lang="en-US" sz="1400" dirty="0"/>
              <a:t>CT CONFERENCE on the PREVENTION OF ALCOHOL IMPAIRED DRIVING</a:t>
            </a:r>
          </a:p>
        </p:txBody>
      </p:sp>
      <p:sp>
        <p:nvSpPr>
          <p:cNvPr id="12" name="Rectangle 11"/>
          <p:cNvSpPr/>
          <p:nvPr userDrawn="1"/>
        </p:nvSpPr>
        <p:spPr>
          <a:xfrm>
            <a:off x="11277600" y="6172200"/>
            <a:ext cx="9144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277600" y="6172200"/>
            <a:ext cx="914400" cy="685800"/>
          </a:xfrm>
          <a:prstGeom prst="rect">
            <a:avLst/>
          </a:prstGeom>
        </p:spPr>
      </p:pic>
    </p:spTree>
  </p:cSld>
  <p:clrMap bg1="dk1" tx1="lt1" bg2="dk2" tx2="lt2" accent1="accent1" accent2="accent2" accent3="accent3" accent4="accent4" accent5="accent5" accent6="accent6" hlink="hlink" folHlink="folHlink"/>
  <p:sldLayoutIdLst>
    <p:sldLayoutId id="2147483951" r:id="rId1"/>
    <p:sldLayoutId id="2147483952" r:id="rId2"/>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Tx/>
        <a:buBlip>
          <a:blip r:embed="rId5"/>
        </a:buBlip>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Tx/>
        <a:buBlip>
          <a:blip r:embed="rId6"/>
        </a:buBlip>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Wingdings" pitchFamily="2" charset="2"/>
        <a:buChar char="Ø"/>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Wingdings" pitchFamily="2" charset="2"/>
        <a:buChar char="Ø"/>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Wingdings" pitchFamily="2" charset="2"/>
        <a:buChar char="Ø"/>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86200" y="263013"/>
            <a:ext cx="7848600" cy="2480187"/>
          </a:xfrm>
        </p:spPr>
        <p:txBody>
          <a:bodyPr/>
          <a:lstStyle/>
          <a:p>
            <a:r>
              <a:rPr lang="en-US" sz="4800" b="1" dirty="0">
                <a:latin typeface="+mn-lt"/>
                <a:cs typeface="Times New Roman" pitchFamily="18" charset="0"/>
              </a:rPr>
              <a:t>A Sample of Observational Restraint Use on Navajo Nation</a:t>
            </a:r>
            <a:br>
              <a:rPr lang="en-US" sz="4800" b="1" dirty="0">
                <a:latin typeface="Times New Roman" pitchFamily="18" charset="0"/>
                <a:cs typeface="Times New Roman" pitchFamily="18" charset="0"/>
              </a:rPr>
            </a:br>
            <a:br>
              <a:rPr lang="en-US" sz="1800" b="1" dirty="0">
                <a:latin typeface="Times New Roman" pitchFamily="18" charset="0"/>
                <a:cs typeface="Times New Roman" pitchFamily="18" charset="0"/>
              </a:rPr>
            </a:br>
            <a:endParaRPr lang="en-US" sz="1800" dirty="0"/>
          </a:p>
        </p:txBody>
      </p:sp>
      <p:sp>
        <p:nvSpPr>
          <p:cNvPr id="3" name="Subtitle 2"/>
          <p:cNvSpPr>
            <a:spLocks noGrp="1"/>
          </p:cNvSpPr>
          <p:nvPr>
            <p:ph type="subTitle" idx="1"/>
          </p:nvPr>
        </p:nvSpPr>
        <p:spPr>
          <a:xfrm>
            <a:off x="4648200" y="4572000"/>
            <a:ext cx="5105400" cy="2057400"/>
          </a:xfrm>
        </p:spPr>
        <p:txBody>
          <a:bodyPr>
            <a:normAutofit/>
          </a:bodyPr>
          <a:lstStyle/>
          <a:p>
            <a:pPr algn="ctr"/>
            <a:endParaRPr lang="en-US" sz="2800" dirty="0">
              <a:latin typeface="Arial Narrow" pitchFamily="34" charset="0"/>
            </a:endParaRPr>
          </a:p>
          <a:p>
            <a:pPr algn="ctr"/>
            <a:r>
              <a:rPr lang="en-US" sz="4500" dirty="0"/>
              <a:t>Robert H. B. Chaffe</a:t>
            </a:r>
          </a:p>
          <a:p>
            <a:pPr algn="ctr"/>
            <a:r>
              <a:rPr lang="en-US" dirty="0"/>
              <a:t>Preusser Research Group, Inc.</a:t>
            </a:r>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a:t>
            </a:fld>
            <a:endParaRPr lang="en-US" dirty="0"/>
          </a:p>
        </p:txBody>
      </p:sp>
      <p:sp>
        <p:nvSpPr>
          <p:cNvPr id="5" name="TextBox 4">
            <a:extLst>
              <a:ext uri="{FF2B5EF4-FFF2-40B4-BE49-F238E27FC236}">
                <a16:creationId xmlns:a16="http://schemas.microsoft.com/office/drawing/2014/main" id="{0D07C7BF-945F-46F7-B758-44310E343396}"/>
              </a:ext>
            </a:extLst>
          </p:cNvPr>
          <p:cNvSpPr txBox="1"/>
          <p:nvPr/>
        </p:nvSpPr>
        <p:spPr>
          <a:xfrm>
            <a:off x="3868994" y="2308122"/>
            <a:ext cx="5884606" cy="1323439"/>
          </a:xfrm>
          <a:prstGeom prst="rect">
            <a:avLst/>
          </a:prstGeom>
          <a:noFill/>
        </p:spPr>
        <p:txBody>
          <a:bodyPr wrap="square" rtlCol="0">
            <a:spAutoFit/>
          </a:bodyPr>
          <a:lstStyle/>
          <a:p>
            <a:r>
              <a:rPr lang="en-US" sz="2000" b="1" dirty="0"/>
              <a:t>As part of the Annual Safety Belt Use Estimate for the Indian Nations</a:t>
            </a:r>
          </a:p>
          <a:p>
            <a:endParaRPr lang="en-US" sz="2000" b="1" dirty="0"/>
          </a:p>
          <a:p>
            <a:r>
              <a:rPr lang="en-US" sz="2000" b="1" dirty="0"/>
              <a:t>May 21, 2024</a:t>
            </a:r>
          </a:p>
        </p:txBody>
      </p:sp>
    </p:spTree>
    <p:extLst>
      <p:ext uri="{BB962C8B-B14F-4D97-AF65-F5344CB8AC3E}">
        <p14:creationId xmlns:p14="http://schemas.microsoft.com/office/powerpoint/2010/main" val="205448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2EEF-605B-49B6-9050-7E318991A749}"/>
              </a:ext>
            </a:extLst>
          </p:cNvPr>
          <p:cNvSpPr>
            <a:spLocks noGrp="1"/>
          </p:cNvSpPr>
          <p:nvPr>
            <p:ph type="title"/>
          </p:nvPr>
        </p:nvSpPr>
        <p:spPr/>
        <p:txBody>
          <a:bodyPr/>
          <a:lstStyle/>
          <a:p>
            <a:br>
              <a:rPr lang="en-US" b="1" dirty="0"/>
            </a:br>
            <a:r>
              <a:rPr lang="en-US" sz="4000" dirty="0"/>
              <a:t>Year to Year Comparisons of Raw </a:t>
            </a:r>
            <a:br>
              <a:rPr lang="en-US" sz="4000" dirty="0"/>
            </a:br>
            <a:r>
              <a:rPr lang="en-US" sz="4000" dirty="0"/>
              <a:t>Occupant Belt Usage in Navajo by Group</a:t>
            </a:r>
          </a:p>
        </p:txBody>
      </p:sp>
      <p:sp>
        <p:nvSpPr>
          <p:cNvPr id="4" name="Slide Number Placeholder 3">
            <a:extLst>
              <a:ext uri="{FF2B5EF4-FFF2-40B4-BE49-F238E27FC236}">
                <a16:creationId xmlns:a16="http://schemas.microsoft.com/office/drawing/2014/main" id="{6CB773BB-E829-430B-B146-E89DFEA0173A}"/>
              </a:ext>
            </a:extLst>
          </p:cNvPr>
          <p:cNvSpPr>
            <a:spLocks noGrp="1"/>
          </p:cNvSpPr>
          <p:nvPr>
            <p:ph type="sldNum" sz="quarter" idx="12"/>
          </p:nvPr>
        </p:nvSpPr>
        <p:spPr/>
        <p:txBody>
          <a:bodyPr/>
          <a:lstStyle/>
          <a:p>
            <a:fld id="{6E2D2B3B-882E-40F3-A32F-6DD516915044}" type="slidenum">
              <a:rPr lang="en-US" smtClean="0"/>
              <a:pPr/>
              <a:t>10</a:t>
            </a:fld>
            <a:endParaRPr lang="en-US" dirty="0"/>
          </a:p>
        </p:txBody>
      </p:sp>
      <p:pic>
        <p:nvPicPr>
          <p:cNvPr id="6" name="Content Placeholder 5">
            <a:extLst>
              <a:ext uri="{FF2B5EF4-FFF2-40B4-BE49-F238E27FC236}">
                <a16:creationId xmlns:a16="http://schemas.microsoft.com/office/drawing/2014/main" id="{0A25B9ED-E93E-8E6E-1144-134A2AEF7E3D}"/>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00200" y="1966051"/>
            <a:ext cx="8077200" cy="4390896"/>
          </a:xfrm>
          <a:prstGeom prst="rect">
            <a:avLst/>
          </a:prstGeom>
          <a:noFill/>
          <a:ln>
            <a:noFill/>
          </a:ln>
        </p:spPr>
      </p:pic>
    </p:spTree>
    <p:extLst>
      <p:ext uri="{BB962C8B-B14F-4D97-AF65-F5344CB8AC3E}">
        <p14:creationId xmlns:p14="http://schemas.microsoft.com/office/powerpoint/2010/main" val="2117301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2EEF-605B-49B6-9050-7E318991A749}"/>
              </a:ext>
            </a:extLst>
          </p:cNvPr>
          <p:cNvSpPr>
            <a:spLocks noGrp="1"/>
          </p:cNvSpPr>
          <p:nvPr>
            <p:ph type="title"/>
          </p:nvPr>
        </p:nvSpPr>
        <p:spPr/>
        <p:txBody>
          <a:bodyPr/>
          <a:lstStyle/>
          <a:p>
            <a:r>
              <a:rPr lang="en-US" dirty="0"/>
              <a:t>Navajo Seatbelt Usage Trends</a:t>
            </a:r>
          </a:p>
        </p:txBody>
      </p:sp>
      <p:sp>
        <p:nvSpPr>
          <p:cNvPr id="4" name="Slide Number Placeholder 3">
            <a:extLst>
              <a:ext uri="{FF2B5EF4-FFF2-40B4-BE49-F238E27FC236}">
                <a16:creationId xmlns:a16="http://schemas.microsoft.com/office/drawing/2014/main" id="{6CB773BB-E829-430B-B146-E89DFEA0173A}"/>
              </a:ext>
            </a:extLst>
          </p:cNvPr>
          <p:cNvSpPr>
            <a:spLocks noGrp="1"/>
          </p:cNvSpPr>
          <p:nvPr>
            <p:ph type="sldNum" sz="quarter" idx="12"/>
          </p:nvPr>
        </p:nvSpPr>
        <p:spPr/>
        <p:txBody>
          <a:bodyPr/>
          <a:lstStyle/>
          <a:p>
            <a:fld id="{6E2D2B3B-882E-40F3-A32F-6DD516915044}" type="slidenum">
              <a:rPr lang="en-US" smtClean="0"/>
              <a:pPr/>
              <a:t>11</a:t>
            </a:fld>
            <a:endParaRPr lang="en-US" dirty="0"/>
          </a:p>
        </p:txBody>
      </p:sp>
      <p:sp>
        <p:nvSpPr>
          <p:cNvPr id="3" name="TextBox 2">
            <a:extLst>
              <a:ext uri="{FF2B5EF4-FFF2-40B4-BE49-F238E27FC236}">
                <a16:creationId xmlns:a16="http://schemas.microsoft.com/office/drawing/2014/main" id="{43610855-8A52-458D-B936-8564338FAA37}"/>
              </a:ext>
            </a:extLst>
          </p:cNvPr>
          <p:cNvSpPr txBox="1"/>
          <p:nvPr/>
        </p:nvSpPr>
        <p:spPr>
          <a:xfrm>
            <a:off x="3251199" y="1094472"/>
            <a:ext cx="4876800" cy="646331"/>
          </a:xfrm>
          <a:prstGeom prst="rect">
            <a:avLst/>
          </a:prstGeom>
          <a:noFill/>
        </p:spPr>
        <p:txBody>
          <a:bodyPr wrap="square" rtlCol="0">
            <a:spAutoFit/>
          </a:bodyPr>
          <a:lstStyle/>
          <a:p>
            <a:pPr algn="ctr"/>
            <a:r>
              <a:rPr lang="en-US" sz="3600" b="1" dirty="0"/>
              <a:t>Vehicle Type</a:t>
            </a:r>
          </a:p>
        </p:txBody>
      </p:sp>
      <p:pic>
        <p:nvPicPr>
          <p:cNvPr id="7" name="Content Placeholder 6">
            <a:extLst>
              <a:ext uri="{FF2B5EF4-FFF2-40B4-BE49-F238E27FC236}">
                <a16:creationId xmlns:a16="http://schemas.microsoft.com/office/drawing/2014/main" id="{F0915316-2960-ADB9-E2D3-5315C2B91AB8}"/>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10488" y="1740803"/>
            <a:ext cx="8958222" cy="4304397"/>
          </a:xfrm>
          <a:prstGeom prst="rect">
            <a:avLst/>
          </a:prstGeom>
          <a:noFill/>
        </p:spPr>
      </p:pic>
    </p:spTree>
    <p:extLst>
      <p:ext uri="{BB962C8B-B14F-4D97-AF65-F5344CB8AC3E}">
        <p14:creationId xmlns:p14="http://schemas.microsoft.com/office/powerpoint/2010/main" val="585606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2EEF-605B-49B6-9050-7E318991A749}"/>
              </a:ext>
            </a:extLst>
          </p:cNvPr>
          <p:cNvSpPr>
            <a:spLocks noGrp="1"/>
          </p:cNvSpPr>
          <p:nvPr>
            <p:ph type="title"/>
          </p:nvPr>
        </p:nvSpPr>
        <p:spPr/>
        <p:txBody>
          <a:bodyPr/>
          <a:lstStyle/>
          <a:p>
            <a:r>
              <a:rPr lang="en-US" dirty="0"/>
              <a:t>Navajo Seatbelt Usage Trends</a:t>
            </a:r>
          </a:p>
        </p:txBody>
      </p:sp>
      <p:sp>
        <p:nvSpPr>
          <p:cNvPr id="4" name="Slide Number Placeholder 3">
            <a:extLst>
              <a:ext uri="{FF2B5EF4-FFF2-40B4-BE49-F238E27FC236}">
                <a16:creationId xmlns:a16="http://schemas.microsoft.com/office/drawing/2014/main" id="{6CB773BB-E829-430B-B146-E89DFEA0173A}"/>
              </a:ext>
            </a:extLst>
          </p:cNvPr>
          <p:cNvSpPr>
            <a:spLocks noGrp="1"/>
          </p:cNvSpPr>
          <p:nvPr>
            <p:ph type="sldNum" sz="quarter" idx="12"/>
          </p:nvPr>
        </p:nvSpPr>
        <p:spPr/>
        <p:txBody>
          <a:bodyPr/>
          <a:lstStyle/>
          <a:p>
            <a:fld id="{6E2D2B3B-882E-40F3-A32F-6DD516915044}" type="slidenum">
              <a:rPr lang="en-US" smtClean="0"/>
              <a:pPr/>
              <a:t>12</a:t>
            </a:fld>
            <a:endParaRPr lang="en-US" dirty="0"/>
          </a:p>
        </p:txBody>
      </p:sp>
      <p:sp>
        <p:nvSpPr>
          <p:cNvPr id="3" name="TextBox 2">
            <a:extLst>
              <a:ext uri="{FF2B5EF4-FFF2-40B4-BE49-F238E27FC236}">
                <a16:creationId xmlns:a16="http://schemas.microsoft.com/office/drawing/2014/main" id="{43610855-8A52-458D-B936-8564338FAA37}"/>
              </a:ext>
            </a:extLst>
          </p:cNvPr>
          <p:cNvSpPr txBox="1"/>
          <p:nvPr/>
        </p:nvSpPr>
        <p:spPr>
          <a:xfrm>
            <a:off x="3352800" y="1219201"/>
            <a:ext cx="4876800" cy="646331"/>
          </a:xfrm>
          <a:prstGeom prst="rect">
            <a:avLst/>
          </a:prstGeom>
          <a:noFill/>
        </p:spPr>
        <p:txBody>
          <a:bodyPr wrap="square" rtlCol="0">
            <a:spAutoFit/>
          </a:bodyPr>
          <a:lstStyle/>
          <a:p>
            <a:pPr algn="ctr"/>
            <a:r>
              <a:rPr lang="en-US" sz="3600" b="1" dirty="0"/>
              <a:t>Sex</a:t>
            </a:r>
          </a:p>
        </p:txBody>
      </p:sp>
      <p:pic>
        <p:nvPicPr>
          <p:cNvPr id="7" name="Content Placeholder 6">
            <a:extLst>
              <a:ext uri="{FF2B5EF4-FFF2-40B4-BE49-F238E27FC236}">
                <a16:creationId xmlns:a16="http://schemas.microsoft.com/office/drawing/2014/main" id="{A80EFB28-4A43-DDB7-B1AA-9BB6B4128D17}"/>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05967" y="1865532"/>
            <a:ext cx="9089737" cy="4306668"/>
          </a:xfrm>
          <a:prstGeom prst="rect">
            <a:avLst/>
          </a:prstGeom>
          <a:noFill/>
        </p:spPr>
      </p:pic>
    </p:spTree>
    <p:extLst>
      <p:ext uri="{BB962C8B-B14F-4D97-AF65-F5344CB8AC3E}">
        <p14:creationId xmlns:p14="http://schemas.microsoft.com/office/powerpoint/2010/main" val="752080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2EEF-605B-49B6-9050-7E318991A749}"/>
              </a:ext>
            </a:extLst>
          </p:cNvPr>
          <p:cNvSpPr>
            <a:spLocks noGrp="1"/>
          </p:cNvSpPr>
          <p:nvPr>
            <p:ph type="title"/>
          </p:nvPr>
        </p:nvSpPr>
        <p:spPr/>
        <p:txBody>
          <a:bodyPr/>
          <a:lstStyle/>
          <a:p>
            <a:r>
              <a:rPr lang="en-US" dirty="0"/>
              <a:t>Navajo Seatbelt Usage Trends</a:t>
            </a:r>
          </a:p>
        </p:txBody>
      </p:sp>
      <p:sp>
        <p:nvSpPr>
          <p:cNvPr id="4" name="Slide Number Placeholder 3">
            <a:extLst>
              <a:ext uri="{FF2B5EF4-FFF2-40B4-BE49-F238E27FC236}">
                <a16:creationId xmlns:a16="http://schemas.microsoft.com/office/drawing/2014/main" id="{6CB773BB-E829-430B-B146-E89DFEA0173A}"/>
              </a:ext>
            </a:extLst>
          </p:cNvPr>
          <p:cNvSpPr>
            <a:spLocks noGrp="1"/>
          </p:cNvSpPr>
          <p:nvPr>
            <p:ph type="sldNum" sz="quarter" idx="12"/>
          </p:nvPr>
        </p:nvSpPr>
        <p:spPr/>
        <p:txBody>
          <a:bodyPr/>
          <a:lstStyle/>
          <a:p>
            <a:fld id="{6E2D2B3B-882E-40F3-A32F-6DD516915044}" type="slidenum">
              <a:rPr lang="en-US" smtClean="0"/>
              <a:pPr/>
              <a:t>13</a:t>
            </a:fld>
            <a:endParaRPr lang="en-US" dirty="0"/>
          </a:p>
        </p:txBody>
      </p:sp>
      <p:sp>
        <p:nvSpPr>
          <p:cNvPr id="3" name="TextBox 2">
            <a:extLst>
              <a:ext uri="{FF2B5EF4-FFF2-40B4-BE49-F238E27FC236}">
                <a16:creationId xmlns:a16="http://schemas.microsoft.com/office/drawing/2014/main" id="{43610855-8A52-458D-B936-8564338FAA37}"/>
              </a:ext>
            </a:extLst>
          </p:cNvPr>
          <p:cNvSpPr txBox="1"/>
          <p:nvPr/>
        </p:nvSpPr>
        <p:spPr>
          <a:xfrm>
            <a:off x="3352800" y="1219201"/>
            <a:ext cx="4876800" cy="646331"/>
          </a:xfrm>
          <a:prstGeom prst="rect">
            <a:avLst/>
          </a:prstGeom>
          <a:noFill/>
        </p:spPr>
        <p:txBody>
          <a:bodyPr wrap="square" rtlCol="0">
            <a:spAutoFit/>
          </a:bodyPr>
          <a:lstStyle/>
          <a:p>
            <a:pPr algn="ctr"/>
            <a:r>
              <a:rPr lang="en-US" sz="3600" b="1" dirty="0"/>
              <a:t>Roadway Type</a:t>
            </a:r>
          </a:p>
        </p:txBody>
      </p:sp>
      <p:pic>
        <p:nvPicPr>
          <p:cNvPr id="8" name="Content Placeholder 7">
            <a:extLst>
              <a:ext uri="{FF2B5EF4-FFF2-40B4-BE49-F238E27FC236}">
                <a16:creationId xmlns:a16="http://schemas.microsoft.com/office/drawing/2014/main" id="{3C5FA3C5-DA5C-4F95-7406-AC4A140007C8}"/>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79018" y="1865532"/>
            <a:ext cx="9015876" cy="4179668"/>
          </a:xfrm>
          <a:prstGeom prst="rect">
            <a:avLst/>
          </a:prstGeom>
          <a:noFill/>
        </p:spPr>
      </p:pic>
    </p:spTree>
    <p:extLst>
      <p:ext uri="{BB962C8B-B14F-4D97-AF65-F5344CB8AC3E}">
        <p14:creationId xmlns:p14="http://schemas.microsoft.com/office/powerpoint/2010/main" val="1146632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2EEF-605B-49B6-9050-7E318991A749}"/>
              </a:ext>
            </a:extLst>
          </p:cNvPr>
          <p:cNvSpPr>
            <a:spLocks noGrp="1"/>
          </p:cNvSpPr>
          <p:nvPr>
            <p:ph type="title"/>
          </p:nvPr>
        </p:nvSpPr>
        <p:spPr/>
        <p:txBody>
          <a:bodyPr/>
          <a:lstStyle/>
          <a:p>
            <a:r>
              <a:rPr lang="en-US" dirty="0"/>
              <a:t>Navajo Seatbelt Usage Trends</a:t>
            </a:r>
          </a:p>
        </p:txBody>
      </p:sp>
      <p:sp>
        <p:nvSpPr>
          <p:cNvPr id="4" name="Slide Number Placeholder 3">
            <a:extLst>
              <a:ext uri="{FF2B5EF4-FFF2-40B4-BE49-F238E27FC236}">
                <a16:creationId xmlns:a16="http://schemas.microsoft.com/office/drawing/2014/main" id="{6CB773BB-E829-430B-B146-E89DFEA0173A}"/>
              </a:ext>
            </a:extLst>
          </p:cNvPr>
          <p:cNvSpPr>
            <a:spLocks noGrp="1"/>
          </p:cNvSpPr>
          <p:nvPr>
            <p:ph type="sldNum" sz="quarter" idx="12"/>
          </p:nvPr>
        </p:nvSpPr>
        <p:spPr/>
        <p:txBody>
          <a:bodyPr/>
          <a:lstStyle/>
          <a:p>
            <a:fld id="{6E2D2B3B-882E-40F3-A32F-6DD516915044}" type="slidenum">
              <a:rPr lang="en-US" smtClean="0"/>
              <a:pPr/>
              <a:t>14</a:t>
            </a:fld>
            <a:endParaRPr lang="en-US" dirty="0"/>
          </a:p>
        </p:txBody>
      </p:sp>
      <p:sp>
        <p:nvSpPr>
          <p:cNvPr id="3" name="TextBox 2">
            <a:extLst>
              <a:ext uri="{FF2B5EF4-FFF2-40B4-BE49-F238E27FC236}">
                <a16:creationId xmlns:a16="http://schemas.microsoft.com/office/drawing/2014/main" id="{43610855-8A52-458D-B936-8564338FAA37}"/>
              </a:ext>
            </a:extLst>
          </p:cNvPr>
          <p:cNvSpPr txBox="1"/>
          <p:nvPr/>
        </p:nvSpPr>
        <p:spPr>
          <a:xfrm>
            <a:off x="3352800" y="1219201"/>
            <a:ext cx="4876800" cy="646331"/>
          </a:xfrm>
          <a:prstGeom prst="rect">
            <a:avLst/>
          </a:prstGeom>
          <a:noFill/>
        </p:spPr>
        <p:txBody>
          <a:bodyPr wrap="square" rtlCol="0">
            <a:spAutoFit/>
          </a:bodyPr>
          <a:lstStyle/>
          <a:p>
            <a:pPr algn="ctr"/>
            <a:r>
              <a:rPr lang="en-US" sz="3600" b="1" dirty="0"/>
              <a:t>Weighted Rate</a:t>
            </a:r>
          </a:p>
        </p:txBody>
      </p:sp>
      <p:pic>
        <p:nvPicPr>
          <p:cNvPr id="7" name="Content Placeholder 6">
            <a:extLst>
              <a:ext uri="{FF2B5EF4-FFF2-40B4-BE49-F238E27FC236}">
                <a16:creationId xmlns:a16="http://schemas.microsoft.com/office/drawing/2014/main" id="{48FA476A-EF52-CD4E-47AD-5B9DD46F6498}"/>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81625" y="1865532"/>
            <a:ext cx="8146463" cy="4306668"/>
          </a:xfrm>
          <a:prstGeom prst="rect">
            <a:avLst/>
          </a:prstGeom>
          <a:noFill/>
        </p:spPr>
      </p:pic>
    </p:spTree>
    <p:extLst>
      <p:ext uri="{BB962C8B-B14F-4D97-AF65-F5344CB8AC3E}">
        <p14:creationId xmlns:p14="http://schemas.microsoft.com/office/powerpoint/2010/main" val="3132992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2EEF-605B-49B6-9050-7E318991A749}"/>
              </a:ext>
            </a:extLst>
          </p:cNvPr>
          <p:cNvSpPr>
            <a:spLocks noGrp="1"/>
          </p:cNvSpPr>
          <p:nvPr>
            <p:ph type="title"/>
          </p:nvPr>
        </p:nvSpPr>
        <p:spPr/>
        <p:txBody>
          <a:bodyPr/>
          <a:lstStyle/>
          <a:p>
            <a:r>
              <a:rPr lang="en-US" dirty="0"/>
              <a:t>National Tribal Roadway Usage Trend</a:t>
            </a:r>
          </a:p>
        </p:txBody>
      </p:sp>
      <p:sp>
        <p:nvSpPr>
          <p:cNvPr id="4" name="Slide Number Placeholder 3">
            <a:extLst>
              <a:ext uri="{FF2B5EF4-FFF2-40B4-BE49-F238E27FC236}">
                <a16:creationId xmlns:a16="http://schemas.microsoft.com/office/drawing/2014/main" id="{6CB773BB-E829-430B-B146-E89DFEA0173A}"/>
              </a:ext>
            </a:extLst>
          </p:cNvPr>
          <p:cNvSpPr>
            <a:spLocks noGrp="1"/>
          </p:cNvSpPr>
          <p:nvPr>
            <p:ph type="sldNum" sz="quarter" idx="12"/>
          </p:nvPr>
        </p:nvSpPr>
        <p:spPr/>
        <p:txBody>
          <a:bodyPr/>
          <a:lstStyle/>
          <a:p>
            <a:fld id="{6E2D2B3B-882E-40F3-A32F-6DD516915044}" type="slidenum">
              <a:rPr lang="en-US" smtClean="0"/>
              <a:pPr/>
              <a:t>15</a:t>
            </a:fld>
            <a:endParaRPr lang="en-US" dirty="0"/>
          </a:p>
        </p:txBody>
      </p:sp>
      <p:sp>
        <p:nvSpPr>
          <p:cNvPr id="3" name="TextBox 2">
            <a:extLst>
              <a:ext uri="{FF2B5EF4-FFF2-40B4-BE49-F238E27FC236}">
                <a16:creationId xmlns:a16="http://schemas.microsoft.com/office/drawing/2014/main" id="{43610855-8A52-458D-B936-8564338FAA37}"/>
              </a:ext>
            </a:extLst>
          </p:cNvPr>
          <p:cNvSpPr txBox="1"/>
          <p:nvPr/>
        </p:nvSpPr>
        <p:spPr>
          <a:xfrm>
            <a:off x="3352800" y="1219201"/>
            <a:ext cx="4876800" cy="646331"/>
          </a:xfrm>
          <a:prstGeom prst="rect">
            <a:avLst/>
          </a:prstGeom>
          <a:noFill/>
        </p:spPr>
        <p:txBody>
          <a:bodyPr wrap="square" rtlCol="0">
            <a:spAutoFit/>
          </a:bodyPr>
          <a:lstStyle/>
          <a:p>
            <a:pPr algn="ctr"/>
            <a:r>
              <a:rPr lang="en-US" sz="3600" b="1" dirty="0"/>
              <a:t>Weighted Rate</a:t>
            </a:r>
          </a:p>
        </p:txBody>
      </p:sp>
      <p:pic>
        <p:nvPicPr>
          <p:cNvPr id="8" name="Content Placeholder 7">
            <a:extLst>
              <a:ext uri="{FF2B5EF4-FFF2-40B4-BE49-F238E27FC236}">
                <a16:creationId xmlns:a16="http://schemas.microsoft.com/office/drawing/2014/main" id="{754C383A-992D-DC0B-98DB-183BACBC97B2}"/>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71600" y="1825481"/>
            <a:ext cx="8458200" cy="4893792"/>
          </a:xfrm>
          <a:prstGeom prst="rect">
            <a:avLst/>
          </a:prstGeom>
          <a:noFill/>
        </p:spPr>
      </p:pic>
    </p:spTree>
    <p:extLst>
      <p:ext uri="{BB962C8B-B14F-4D97-AF65-F5344CB8AC3E}">
        <p14:creationId xmlns:p14="http://schemas.microsoft.com/office/powerpoint/2010/main" val="157268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92F13-07B9-4061-822F-64D06AAEDC0E}"/>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58D27421-8FA6-4071-9E58-B9777FFDBDCC}"/>
              </a:ext>
            </a:extLst>
          </p:cNvPr>
          <p:cNvSpPr>
            <a:spLocks noGrp="1"/>
          </p:cNvSpPr>
          <p:nvPr>
            <p:ph idx="1"/>
          </p:nvPr>
        </p:nvSpPr>
        <p:spPr/>
        <p:txBody>
          <a:bodyPr>
            <a:normAutofit/>
          </a:bodyPr>
          <a:lstStyle/>
          <a:p>
            <a:r>
              <a:rPr lang="en-US" sz="2400" dirty="0"/>
              <a:t> 2022 marks the 11</a:t>
            </a:r>
            <a:r>
              <a:rPr lang="en-US" sz="2400" baseline="30000" dirty="0"/>
              <a:t>th</a:t>
            </a:r>
            <a:r>
              <a:rPr lang="en-US" sz="2400" dirty="0"/>
              <a:t> time belt use has been measured in Navajo Nation as part of the nationwide estimate for the BIA</a:t>
            </a:r>
          </a:p>
          <a:p>
            <a:r>
              <a:rPr lang="en-US" sz="2400" dirty="0"/>
              <a:t> The same 27 sites were measured for each iteration</a:t>
            </a:r>
          </a:p>
          <a:p>
            <a:r>
              <a:rPr lang="en-US" sz="2400" dirty="0"/>
              <a:t> Navajo Nation is maintaining its highest usage levels since measurements began in 2010, and usage overall remains higher than the national tribal roadway estimates, but there are some parallels among the two sets of data:</a:t>
            </a:r>
          </a:p>
          <a:p>
            <a:pPr lvl="1"/>
            <a:r>
              <a:rPr lang="en-US" sz="2400" dirty="0"/>
              <a:t>Lower use among males, truck occupants, travelers on collectors</a:t>
            </a:r>
          </a:p>
          <a:p>
            <a:pPr lvl="1"/>
            <a:r>
              <a:rPr lang="en-US" sz="2400" dirty="0"/>
              <a:t>Pickup truck occupants represent a fairly large proportion of the sample (n</a:t>
            </a:r>
          </a:p>
          <a:p>
            <a:pPr lvl="1"/>
            <a:r>
              <a:rPr lang="en-US" sz="2400" dirty="0"/>
              <a:t>Occupants on collectors are the group with the lowest usage rate </a:t>
            </a:r>
          </a:p>
        </p:txBody>
      </p:sp>
      <p:sp>
        <p:nvSpPr>
          <p:cNvPr id="4" name="Slide Number Placeholder 3">
            <a:extLst>
              <a:ext uri="{FF2B5EF4-FFF2-40B4-BE49-F238E27FC236}">
                <a16:creationId xmlns:a16="http://schemas.microsoft.com/office/drawing/2014/main" id="{C49CB785-B379-4E3A-B860-7899C14BA56D}"/>
              </a:ext>
            </a:extLst>
          </p:cNvPr>
          <p:cNvSpPr>
            <a:spLocks noGrp="1"/>
          </p:cNvSpPr>
          <p:nvPr>
            <p:ph type="sldNum" sz="quarter" idx="12"/>
          </p:nvPr>
        </p:nvSpPr>
        <p:spPr/>
        <p:txBody>
          <a:bodyPr/>
          <a:lstStyle/>
          <a:p>
            <a:fld id="{6E2D2B3B-882E-40F3-A32F-6DD516915044}" type="slidenum">
              <a:rPr lang="en-US" smtClean="0"/>
              <a:pPr/>
              <a:t>16</a:t>
            </a:fld>
            <a:endParaRPr lang="en-US" dirty="0"/>
          </a:p>
        </p:txBody>
      </p:sp>
    </p:spTree>
    <p:extLst>
      <p:ext uri="{BB962C8B-B14F-4D97-AF65-F5344CB8AC3E}">
        <p14:creationId xmlns:p14="http://schemas.microsoft.com/office/powerpoint/2010/main" val="1804357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C5019-E215-4469-91B6-AA913F8E33D7}"/>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78373EB-529B-4A42-9020-1321F292C6A2}"/>
              </a:ext>
            </a:extLst>
          </p:cNvPr>
          <p:cNvSpPr>
            <a:spLocks noGrp="1"/>
          </p:cNvSpPr>
          <p:nvPr>
            <p:ph idx="1"/>
          </p:nvPr>
        </p:nvSpPr>
        <p:spPr/>
        <p:txBody>
          <a:bodyPr/>
          <a:lstStyle/>
          <a:p>
            <a:pPr marL="114300" indent="0" algn="ctr">
              <a:buNone/>
            </a:pPr>
            <a:r>
              <a:rPr lang="en-US" dirty="0"/>
              <a:t>Robert H. B. Chaffe</a:t>
            </a:r>
          </a:p>
          <a:p>
            <a:pPr marL="114300" indent="0" algn="ctr">
              <a:buNone/>
            </a:pPr>
            <a:r>
              <a:rPr lang="en-US" dirty="0"/>
              <a:t>Senior Research Associate</a:t>
            </a:r>
          </a:p>
          <a:p>
            <a:pPr marL="114300" indent="0" algn="ctr">
              <a:buNone/>
            </a:pPr>
            <a:r>
              <a:rPr lang="en-US" dirty="0"/>
              <a:t>Rchaffe@PreusserGroup.com</a:t>
            </a:r>
          </a:p>
          <a:p>
            <a:pPr marL="114300" indent="0" algn="ctr">
              <a:buNone/>
            </a:pPr>
            <a:r>
              <a:rPr lang="en-US" dirty="0"/>
              <a:t>662-236-9288</a:t>
            </a:r>
          </a:p>
          <a:p>
            <a:pPr marL="114300" indent="0">
              <a:buNone/>
            </a:pPr>
            <a:endParaRPr lang="en-US" dirty="0"/>
          </a:p>
          <a:p>
            <a:endParaRPr lang="en-US" dirty="0"/>
          </a:p>
        </p:txBody>
      </p:sp>
      <p:sp>
        <p:nvSpPr>
          <p:cNvPr id="4" name="Slide Number Placeholder 3">
            <a:extLst>
              <a:ext uri="{FF2B5EF4-FFF2-40B4-BE49-F238E27FC236}">
                <a16:creationId xmlns:a16="http://schemas.microsoft.com/office/drawing/2014/main" id="{2F5DB6B0-2F70-46FB-AF0F-37FA18F78DA4}"/>
              </a:ext>
            </a:extLst>
          </p:cNvPr>
          <p:cNvSpPr>
            <a:spLocks noGrp="1"/>
          </p:cNvSpPr>
          <p:nvPr>
            <p:ph type="sldNum" sz="quarter" idx="12"/>
          </p:nvPr>
        </p:nvSpPr>
        <p:spPr/>
        <p:txBody>
          <a:bodyPr/>
          <a:lstStyle/>
          <a:p>
            <a:fld id="{6E2D2B3B-882E-40F3-A32F-6DD516915044}" type="slidenum">
              <a:rPr lang="en-US" smtClean="0"/>
              <a:pPr/>
              <a:t>17</a:t>
            </a:fld>
            <a:endParaRPr lang="en-US" dirty="0"/>
          </a:p>
        </p:txBody>
      </p:sp>
    </p:spTree>
    <p:extLst>
      <p:ext uri="{BB962C8B-B14F-4D97-AF65-F5344CB8AC3E}">
        <p14:creationId xmlns:p14="http://schemas.microsoft.com/office/powerpoint/2010/main" val="13141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2EEF-605B-49B6-9050-7E318991A749}"/>
              </a:ext>
            </a:extLst>
          </p:cNvPr>
          <p:cNvSpPr>
            <a:spLocks noGrp="1"/>
          </p:cNvSpPr>
          <p:nvPr>
            <p:ph type="title"/>
          </p:nvPr>
        </p:nvSpPr>
        <p:spPr/>
        <p:txBody>
          <a:bodyPr/>
          <a:lstStyle/>
          <a:p>
            <a:r>
              <a:rPr lang="en-US" dirty="0"/>
              <a:t>Background </a:t>
            </a:r>
          </a:p>
        </p:txBody>
      </p:sp>
      <p:sp>
        <p:nvSpPr>
          <p:cNvPr id="3" name="Content Placeholder 2">
            <a:extLst>
              <a:ext uri="{FF2B5EF4-FFF2-40B4-BE49-F238E27FC236}">
                <a16:creationId xmlns:a16="http://schemas.microsoft.com/office/drawing/2014/main" id="{5DF94BBA-1542-4AF2-8E2B-A60C70B08854}"/>
              </a:ext>
            </a:extLst>
          </p:cNvPr>
          <p:cNvSpPr>
            <a:spLocks noGrp="1"/>
          </p:cNvSpPr>
          <p:nvPr>
            <p:ph idx="1"/>
          </p:nvPr>
        </p:nvSpPr>
        <p:spPr/>
        <p:txBody>
          <a:bodyPr/>
          <a:lstStyle/>
          <a:p>
            <a:r>
              <a:rPr lang="en-US" dirty="0"/>
              <a:t> In general, seat belt use on tribally-enforced roadways has lagged behind use rates measured on non-tribally-enforced roadways.</a:t>
            </a:r>
          </a:p>
          <a:p>
            <a:endParaRPr lang="en-US" dirty="0"/>
          </a:p>
          <a:p>
            <a:r>
              <a:rPr lang="en-US" dirty="0"/>
              <a:t> Unintentional injuries sustained by motor vehicle crashes are the leading cause of death for Native Americans aged 1 to 44.  (CDC)</a:t>
            </a:r>
          </a:p>
          <a:p>
            <a:endParaRPr lang="en-US" dirty="0"/>
          </a:p>
          <a:p>
            <a:r>
              <a:rPr lang="en-US" dirty="0"/>
              <a:t>From 1975 to 2002, over three-fourths of the vehicle occupants who died in motor vehicle crashes on tribal lands were unrestrained at the time of impact.  (DOT/NHTSA)</a:t>
            </a:r>
          </a:p>
          <a:p>
            <a:endParaRPr lang="en-US" dirty="0"/>
          </a:p>
          <a:p>
            <a:r>
              <a:rPr lang="en-US" dirty="0"/>
              <a:t>In 2004, NHTSA/BIA co-sponsored a project to  (a) establish the first baseline tribal roadway use rate and (b) develop a sample and methodology for future use.</a:t>
            </a:r>
          </a:p>
          <a:p>
            <a:endParaRPr lang="en-US" dirty="0"/>
          </a:p>
        </p:txBody>
      </p:sp>
      <p:sp>
        <p:nvSpPr>
          <p:cNvPr id="4" name="Slide Number Placeholder 3">
            <a:extLst>
              <a:ext uri="{FF2B5EF4-FFF2-40B4-BE49-F238E27FC236}">
                <a16:creationId xmlns:a16="http://schemas.microsoft.com/office/drawing/2014/main" id="{6CB773BB-E829-430B-B146-E89DFEA0173A}"/>
              </a:ext>
            </a:extLst>
          </p:cNvPr>
          <p:cNvSpPr>
            <a:spLocks noGrp="1"/>
          </p:cNvSpPr>
          <p:nvPr>
            <p:ph type="sldNum" sz="quarter" idx="12"/>
          </p:nvPr>
        </p:nvSpPr>
        <p:spPr/>
        <p:txBody>
          <a:bodyPr/>
          <a:lstStyle/>
          <a:p>
            <a:fld id="{6E2D2B3B-882E-40F3-A32F-6DD516915044}" type="slidenum">
              <a:rPr lang="en-US" smtClean="0"/>
              <a:pPr/>
              <a:t>2</a:t>
            </a:fld>
            <a:endParaRPr lang="en-US" dirty="0"/>
          </a:p>
        </p:txBody>
      </p:sp>
    </p:spTree>
    <p:extLst>
      <p:ext uri="{BB962C8B-B14F-4D97-AF65-F5344CB8AC3E}">
        <p14:creationId xmlns:p14="http://schemas.microsoft.com/office/powerpoint/2010/main" val="2492548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8C316-087A-4BDF-9D1B-CD0B3A3F3F59}"/>
              </a:ext>
            </a:extLst>
          </p:cNvPr>
          <p:cNvSpPr>
            <a:spLocks noGrp="1"/>
          </p:cNvSpPr>
          <p:nvPr>
            <p:ph type="title"/>
          </p:nvPr>
        </p:nvSpPr>
        <p:spPr/>
        <p:txBody>
          <a:bodyPr/>
          <a:lstStyle/>
          <a:p>
            <a:r>
              <a:rPr lang="en-US" dirty="0"/>
              <a:t>Method - Sampling</a:t>
            </a:r>
          </a:p>
        </p:txBody>
      </p:sp>
      <p:sp>
        <p:nvSpPr>
          <p:cNvPr id="3" name="Content Placeholder 2">
            <a:extLst>
              <a:ext uri="{FF2B5EF4-FFF2-40B4-BE49-F238E27FC236}">
                <a16:creationId xmlns:a16="http://schemas.microsoft.com/office/drawing/2014/main" id="{ED919D0E-FCF5-4242-AB81-A4D0C2C18A0B}"/>
              </a:ext>
            </a:extLst>
          </p:cNvPr>
          <p:cNvSpPr>
            <a:spLocks noGrp="1"/>
          </p:cNvSpPr>
          <p:nvPr>
            <p:ph idx="1"/>
          </p:nvPr>
        </p:nvSpPr>
        <p:spPr>
          <a:xfrm>
            <a:off x="609600" y="1417638"/>
            <a:ext cx="10160000" cy="4800600"/>
          </a:xfrm>
        </p:spPr>
        <p:txBody>
          <a:bodyPr>
            <a:normAutofit/>
          </a:bodyPr>
          <a:lstStyle/>
          <a:p>
            <a:pPr>
              <a:lnSpc>
                <a:spcPct val="150000"/>
              </a:lnSpc>
            </a:pPr>
            <a:r>
              <a:rPr lang="en-US" sz="3400" dirty="0"/>
              <a:t>Sample was from nationally recognized lands with:</a:t>
            </a:r>
          </a:p>
          <a:p>
            <a:pPr lvl="1">
              <a:lnSpc>
                <a:spcPct val="150000"/>
              </a:lnSpc>
            </a:pPr>
            <a:r>
              <a:rPr lang="en-US" sz="3200" dirty="0"/>
              <a:t> Populations of 2,000+;</a:t>
            </a:r>
          </a:p>
          <a:p>
            <a:pPr lvl="1">
              <a:lnSpc>
                <a:spcPct val="150000"/>
              </a:lnSpc>
            </a:pPr>
            <a:r>
              <a:rPr lang="en-US" sz="3200" dirty="0"/>
              <a:t>Varying environmental conditions;  </a:t>
            </a:r>
          </a:p>
          <a:p>
            <a:pPr lvl="1">
              <a:lnSpc>
                <a:spcPct val="150000"/>
              </a:lnSpc>
            </a:pPr>
            <a:r>
              <a:rPr lang="en-US" sz="3200" dirty="0"/>
              <a:t>All areas of the country included; and</a:t>
            </a:r>
          </a:p>
          <a:p>
            <a:pPr lvl="1">
              <a:lnSpc>
                <a:spcPct val="150000"/>
              </a:lnSpc>
            </a:pPr>
            <a:r>
              <a:rPr lang="en-US" sz="3200" dirty="0"/>
              <a:t>Enough sites per tribal land for a reliable measure.</a:t>
            </a:r>
          </a:p>
          <a:p>
            <a:pPr lvl="1">
              <a:lnSpc>
                <a:spcPct val="150000"/>
              </a:lnSpc>
            </a:pPr>
            <a:endParaRPr lang="en-US" sz="3200" dirty="0"/>
          </a:p>
          <a:p>
            <a:pPr marL="411480" lvl="1" indent="0">
              <a:lnSpc>
                <a:spcPct val="150000"/>
              </a:lnSpc>
              <a:buNone/>
            </a:pPr>
            <a:endParaRPr lang="en-US" sz="3200" dirty="0"/>
          </a:p>
        </p:txBody>
      </p:sp>
      <p:sp>
        <p:nvSpPr>
          <p:cNvPr id="4" name="Slide Number Placeholder 3">
            <a:extLst>
              <a:ext uri="{FF2B5EF4-FFF2-40B4-BE49-F238E27FC236}">
                <a16:creationId xmlns:a16="http://schemas.microsoft.com/office/drawing/2014/main" id="{E92DD5B9-BE77-4D92-B20C-E1EB8459DFED}"/>
              </a:ext>
            </a:extLst>
          </p:cNvPr>
          <p:cNvSpPr>
            <a:spLocks noGrp="1"/>
          </p:cNvSpPr>
          <p:nvPr>
            <p:ph type="sldNum" sz="quarter" idx="12"/>
          </p:nvPr>
        </p:nvSpPr>
        <p:spPr/>
        <p:txBody>
          <a:bodyPr/>
          <a:lstStyle/>
          <a:p>
            <a:fld id="{6E2D2B3B-882E-40F3-A32F-6DD516915044}" type="slidenum">
              <a:rPr lang="en-US" smtClean="0"/>
              <a:pPr/>
              <a:t>3</a:t>
            </a:fld>
            <a:endParaRPr lang="en-US" dirty="0"/>
          </a:p>
        </p:txBody>
      </p:sp>
      <p:sp>
        <p:nvSpPr>
          <p:cNvPr id="5" name="TextBox 4">
            <a:extLst>
              <a:ext uri="{FF2B5EF4-FFF2-40B4-BE49-F238E27FC236}">
                <a16:creationId xmlns:a16="http://schemas.microsoft.com/office/drawing/2014/main" id="{90B0BB4C-59B2-4428-B31B-93F866509A4F}"/>
              </a:ext>
            </a:extLst>
          </p:cNvPr>
          <p:cNvSpPr txBox="1"/>
          <p:nvPr/>
        </p:nvSpPr>
        <p:spPr>
          <a:xfrm>
            <a:off x="11375717" y="274638"/>
            <a:ext cx="587683" cy="513556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94320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8C316-087A-4BDF-9D1B-CD0B3A3F3F59}"/>
              </a:ext>
            </a:extLst>
          </p:cNvPr>
          <p:cNvSpPr>
            <a:spLocks noGrp="1"/>
          </p:cNvSpPr>
          <p:nvPr>
            <p:ph type="title"/>
          </p:nvPr>
        </p:nvSpPr>
        <p:spPr/>
        <p:txBody>
          <a:bodyPr/>
          <a:lstStyle/>
          <a:p>
            <a:r>
              <a:rPr lang="en-US" dirty="0"/>
              <a:t>Method - Sampling Regions</a:t>
            </a:r>
          </a:p>
        </p:txBody>
      </p:sp>
      <p:sp>
        <p:nvSpPr>
          <p:cNvPr id="4" name="Slide Number Placeholder 3">
            <a:extLst>
              <a:ext uri="{FF2B5EF4-FFF2-40B4-BE49-F238E27FC236}">
                <a16:creationId xmlns:a16="http://schemas.microsoft.com/office/drawing/2014/main" id="{E92DD5B9-BE77-4D92-B20C-E1EB8459DFED}"/>
              </a:ext>
            </a:extLst>
          </p:cNvPr>
          <p:cNvSpPr>
            <a:spLocks noGrp="1"/>
          </p:cNvSpPr>
          <p:nvPr>
            <p:ph type="sldNum" sz="quarter" idx="12"/>
          </p:nvPr>
        </p:nvSpPr>
        <p:spPr/>
        <p:txBody>
          <a:bodyPr/>
          <a:lstStyle/>
          <a:p>
            <a:fld id="{6E2D2B3B-882E-40F3-A32F-6DD516915044}" type="slidenum">
              <a:rPr lang="en-US" smtClean="0"/>
              <a:pPr/>
              <a:t>4</a:t>
            </a:fld>
            <a:endParaRPr lang="en-US" dirty="0"/>
          </a:p>
        </p:txBody>
      </p:sp>
      <p:pic>
        <p:nvPicPr>
          <p:cNvPr id="15" name="Content Placeholder 14">
            <a:extLst>
              <a:ext uri="{FF2B5EF4-FFF2-40B4-BE49-F238E27FC236}">
                <a16:creationId xmlns:a16="http://schemas.microsoft.com/office/drawing/2014/main" id="{1C1843B9-B01F-40B4-B3BA-374A42068B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27018" y="1066800"/>
            <a:ext cx="8930283" cy="5382538"/>
          </a:xfrm>
        </p:spPr>
      </p:pic>
    </p:spTree>
    <p:extLst>
      <p:ext uri="{BB962C8B-B14F-4D97-AF65-F5344CB8AC3E}">
        <p14:creationId xmlns:p14="http://schemas.microsoft.com/office/powerpoint/2010/main" val="2856376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92C1A-2194-4405-9A02-F5CF8A8135FA}"/>
              </a:ext>
            </a:extLst>
          </p:cNvPr>
          <p:cNvSpPr>
            <a:spLocks noGrp="1"/>
          </p:cNvSpPr>
          <p:nvPr>
            <p:ph type="title"/>
          </p:nvPr>
        </p:nvSpPr>
        <p:spPr/>
        <p:txBody>
          <a:bodyPr/>
          <a:lstStyle/>
          <a:p>
            <a:r>
              <a:rPr lang="en-US"/>
              <a:t>Method - Observation </a:t>
            </a:r>
            <a:r>
              <a:rPr lang="en-US" dirty="0"/>
              <a:t>Site Selection</a:t>
            </a:r>
          </a:p>
        </p:txBody>
      </p:sp>
      <p:sp>
        <p:nvSpPr>
          <p:cNvPr id="3" name="Content Placeholder 2">
            <a:extLst>
              <a:ext uri="{FF2B5EF4-FFF2-40B4-BE49-F238E27FC236}">
                <a16:creationId xmlns:a16="http://schemas.microsoft.com/office/drawing/2014/main" id="{244AEE24-6F0C-4B7C-8417-8DBA47DE3CD1}"/>
              </a:ext>
            </a:extLst>
          </p:cNvPr>
          <p:cNvSpPr>
            <a:spLocks noGrp="1"/>
          </p:cNvSpPr>
          <p:nvPr>
            <p:ph idx="1"/>
          </p:nvPr>
        </p:nvSpPr>
        <p:spPr/>
        <p:txBody>
          <a:bodyPr>
            <a:normAutofit lnSpcReduction="10000"/>
          </a:bodyPr>
          <a:lstStyle/>
          <a:p>
            <a:r>
              <a:rPr lang="en-US" sz="3200" b="1" dirty="0"/>
              <a:t> </a:t>
            </a:r>
            <a:r>
              <a:rPr lang="en-US" sz="3200" dirty="0"/>
              <a:t>Number of sites assigned per selected tribal land was proportionate to its population.  For Navajo Nation that number was determined to be 27.  </a:t>
            </a:r>
          </a:p>
          <a:p>
            <a:pPr marL="114300" indent="0">
              <a:buNone/>
            </a:pPr>
            <a:endParaRPr lang="en-US" sz="3200" dirty="0"/>
          </a:p>
          <a:p>
            <a:r>
              <a:rPr lang="en-US" sz="3200" dirty="0"/>
              <a:t> Sites were spread across 5 distinct population centers (Shiprock, Window Rock, Chinle, Kayenta and Tuba City)</a:t>
            </a:r>
          </a:p>
          <a:p>
            <a:pPr marL="114300" indent="0">
              <a:buNone/>
            </a:pPr>
            <a:endParaRPr lang="en-US" sz="3200" dirty="0"/>
          </a:p>
          <a:p>
            <a:r>
              <a:rPr lang="en-US" sz="3200" dirty="0"/>
              <a:t>The 27 sites were not intended to be fully representative of Navajo, and the results do not represent official rates.</a:t>
            </a:r>
          </a:p>
          <a:p>
            <a:pPr marL="114300" indent="0">
              <a:buNone/>
            </a:pPr>
            <a:endParaRPr lang="en-US" dirty="0"/>
          </a:p>
        </p:txBody>
      </p:sp>
      <p:sp>
        <p:nvSpPr>
          <p:cNvPr id="4" name="Slide Number Placeholder 3">
            <a:extLst>
              <a:ext uri="{FF2B5EF4-FFF2-40B4-BE49-F238E27FC236}">
                <a16:creationId xmlns:a16="http://schemas.microsoft.com/office/drawing/2014/main" id="{3A101A67-E604-4CFD-8C9A-1F56526B5CEC}"/>
              </a:ext>
            </a:extLst>
          </p:cNvPr>
          <p:cNvSpPr>
            <a:spLocks noGrp="1"/>
          </p:cNvSpPr>
          <p:nvPr>
            <p:ph type="sldNum" sz="quarter" idx="12"/>
          </p:nvPr>
        </p:nvSpPr>
        <p:spPr/>
        <p:txBody>
          <a:bodyPr/>
          <a:lstStyle/>
          <a:p>
            <a:fld id="{6E2D2B3B-882E-40F3-A32F-6DD516915044}" type="slidenum">
              <a:rPr lang="en-US" smtClean="0"/>
              <a:pPr/>
              <a:t>5</a:t>
            </a:fld>
            <a:endParaRPr lang="en-US" dirty="0"/>
          </a:p>
        </p:txBody>
      </p:sp>
    </p:spTree>
    <p:extLst>
      <p:ext uri="{BB962C8B-B14F-4D97-AF65-F5344CB8AC3E}">
        <p14:creationId xmlns:p14="http://schemas.microsoft.com/office/powerpoint/2010/main" val="425092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D2388-4DAD-46A1-8A5E-B251DCFF1F62}"/>
              </a:ext>
            </a:extLst>
          </p:cNvPr>
          <p:cNvSpPr>
            <a:spLocks noGrp="1"/>
          </p:cNvSpPr>
          <p:nvPr>
            <p:ph type="title"/>
          </p:nvPr>
        </p:nvSpPr>
        <p:spPr/>
        <p:txBody>
          <a:bodyPr/>
          <a:lstStyle/>
          <a:p>
            <a:r>
              <a:rPr lang="en-US" dirty="0"/>
              <a:t>Navajo Nation Data Collection</a:t>
            </a:r>
          </a:p>
        </p:txBody>
      </p:sp>
      <p:sp>
        <p:nvSpPr>
          <p:cNvPr id="3" name="Content Placeholder 2">
            <a:extLst>
              <a:ext uri="{FF2B5EF4-FFF2-40B4-BE49-F238E27FC236}">
                <a16:creationId xmlns:a16="http://schemas.microsoft.com/office/drawing/2014/main" id="{3D57EF62-B5E0-4759-8803-1E04B3F86793}"/>
              </a:ext>
            </a:extLst>
          </p:cNvPr>
          <p:cNvSpPr>
            <a:spLocks noGrp="1"/>
          </p:cNvSpPr>
          <p:nvPr>
            <p:ph idx="1"/>
          </p:nvPr>
        </p:nvSpPr>
        <p:spPr>
          <a:xfrm>
            <a:off x="228600" y="1219200"/>
            <a:ext cx="10744200" cy="5364162"/>
          </a:xfrm>
        </p:spPr>
        <p:txBody>
          <a:bodyPr>
            <a:normAutofit/>
          </a:bodyPr>
          <a:lstStyle/>
          <a:p>
            <a:endParaRPr lang="en-US" sz="2400" dirty="0"/>
          </a:p>
          <a:p>
            <a:r>
              <a:rPr lang="en-US" sz="2400" dirty="0"/>
              <a:t>Data were collected periodically since 2010 (annually 2010-2012, then again annually from 2015-2022).  Data were not collected in 2023</a:t>
            </a:r>
          </a:p>
          <a:p>
            <a:endParaRPr lang="en-US" sz="2400" dirty="0"/>
          </a:p>
          <a:p>
            <a:r>
              <a:rPr lang="en-US" sz="2400" dirty="0"/>
              <a:t>The slides that follow summarize results from the Navajo collections, initially focusing on 2022 findings.</a:t>
            </a:r>
          </a:p>
          <a:p>
            <a:endParaRPr lang="en-US" sz="2400" dirty="0"/>
          </a:p>
          <a:p>
            <a:r>
              <a:rPr lang="en-US" sz="2400" dirty="0"/>
              <a:t>Data were recorded for drivers and front seat passengers only, including vehicle type driven, occupant sex, and occupant belt use.  </a:t>
            </a:r>
          </a:p>
          <a:p>
            <a:pPr marL="411480" lvl="1" indent="0">
              <a:buNone/>
            </a:pPr>
            <a:endParaRPr lang="en-US" sz="2400" dirty="0"/>
          </a:p>
          <a:p>
            <a:pPr marL="114300" indent="0">
              <a:buNone/>
            </a:pPr>
            <a:endParaRPr lang="en-US" sz="2400" dirty="0"/>
          </a:p>
          <a:p>
            <a:pPr lvl="1"/>
            <a:endParaRPr lang="en-US" dirty="0"/>
          </a:p>
        </p:txBody>
      </p:sp>
      <p:sp>
        <p:nvSpPr>
          <p:cNvPr id="4" name="Slide Number Placeholder 3">
            <a:extLst>
              <a:ext uri="{FF2B5EF4-FFF2-40B4-BE49-F238E27FC236}">
                <a16:creationId xmlns:a16="http://schemas.microsoft.com/office/drawing/2014/main" id="{336239FE-9D9A-407A-9F77-96989B39DB53}"/>
              </a:ext>
            </a:extLst>
          </p:cNvPr>
          <p:cNvSpPr>
            <a:spLocks noGrp="1"/>
          </p:cNvSpPr>
          <p:nvPr>
            <p:ph type="sldNum" sz="quarter" idx="12"/>
          </p:nvPr>
        </p:nvSpPr>
        <p:spPr/>
        <p:txBody>
          <a:bodyPr/>
          <a:lstStyle/>
          <a:p>
            <a:fld id="{6E2D2B3B-882E-40F3-A32F-6DD516915044}" type="slidenum">
              <a:rPr lang="en-US" smtClean="0"/>
              <a:pPr/>
              <a:t>6</a:t>
            </a:fld>
            <a:endParaRPr lang="en-US" dirty="0"/>
          </a:p>
        </p:txBody>
      </p:sp>
    </p:spTree>
    <p:extLst>
      <p:ext uri="{BB962C8B-B14F-4D97-AF65-F5344CB8AC3E}">
        <p14:creationId xmlns:p14="http://schemas.microsoft.com/office/powerpoint/2010/main" val="3844072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2EEF-605B-49B6-9050-7E318991A749}"/>
              </a:ext>
            </a:extLst>
          </p:cNvPr>
          <p:cNvSpPr>
            <a:spLocks noGrp="1"/>
          </p:cNvSpPr>
          <p:nvPr>
            <p:ph type="title"/>
          </p:nvPr>
        </p:nvSpPr>
        <p:spPr/>
        <p:txBody>
          <a:bodyPr/>
          <a:lstStyle/>
          <a:p>
            <a:r>
              <a:rPr lang="en-US" dirty="0"/>
              <a:t>2022 Navajo Survey Demographics</a:t>
            </a:r>
          </a:p>
        </p:txBody>
      </p:sp>
      <p:sp>
        <p:nvSpPr>
          <p:cNvPr id="3" name="Content Placeholder 2">
            <a:extLst>
              <a:ext uri="{FF2B5EF4-FFF2-40B4-BE49-F238E27FC236}">
                <a16:creationId xmlns:a16="http://schemas.microsoft.com/office/drawing/2014/main" id="{5DF94BBA-1542-4AF2-8E2B-A60C70B08854}"/>
              </a:ext>
            </a:extLst>
          </p:cNvPr>
          <p:cNvSpPr>
            <a:spLocks noGrp="1"/>
          </p:cNvSpPr>
          <p:nvPr>
            <p:ph idx="1"/>
          </p:nvPr>
        </p:nvSpPr>
        <p:spPr>
          <a:xfrm>
            <a:off x="457200" y="1219200"/>
            <a:ext cx="10312400" cy="5181600"/>
          </a:xfrm>
        </p:spPr>
        <p:txBody>
          <a:bodyPr>
            <a:normAutofit/>
          </a:bodyPr>
          <a:lstStyle/>
          <a:p>
            <a:endParaRPr lang="en-US" sz="2800" dirty="0"/>
          </a:p>
          <a:p>
            <a:r>
              <a:rPr lang="en-US" sz="2800" dirty="0"/>
              <a:t>2,899 front seat occupants (2,126 drivers and 773 passengers).</a:t>
            </a:r>
          </a:p>
          <a:p>
            <a:pPr marL="114300" indent="0">
              <a:buNone/>
            </a:pPr>
            <a:endParaRPr lang="en-US" sz="2800" dirty="0"/>
          </a:p>
          <a:p>
            <a:r>
              <a:rPr lang="en-US" sz="2800" dirty="0"/>
              <a:t> 1,484 were male and 1,415 were female</a:t>
            </a:r>
          </a:p>
          <a:p>
            <a:pPr marL="114300" indent="0">
              <a:buNone/>
            </a:pPr>
            <a:endParaRPr lang="en-US" sz="2800" dirty="0"/>
          </a:p>
          <a:p>
            <a:r>
              <a:rPr lang="en-US" sz="2800" dirty="0"/>
              <a:t> 1,007 were in cars; 938 in pickups, 831 in SUVs, and 123 in vans</a:t>
            </a:r>
          </a:p>
          <a:p>
            <a:pPr marL="114300" indent="0">
              <a:buNone/>
            </a:pPr>
            <a:endParaRPr lang="en-US" sz="2800" dirty="0"/>
          </a:p>
          <a:p>
            <a:r>
              <a:rPr lang="en-US" sz="2800" dirty="0"/>
              <a:t>2,201 were observed on arterial roadways; 698 were observed on “in-town” collectors</a:t>
            </a:r>
          </a:p>
          <a:p>
            <a:pPr marL="114300" indent="0">
              <a:buNone/>
            </a:pPr>
            <a:endParaRPr lang="en-US" sz="3200" dirty="0"/>
          </a:p>
          <a:p>
            <a:pPr marL="114300" indent="0">
              <a:buNone/>
            </a:pPr>
            <a:endParaRPr lang="en-US" sz="3200" dirty="0"/>
          </a:p>
        </p:txBody>
      </p:sp>
      <p:sp>
        <p:nvSpPr>
          <p:cNvPr id="4" name="Slide Number Placeholder 3">
            <a:extLst>
              <a:ext uri="{FF2B5EF4-FFF2-40B4-BE49-F238E27FC236}">
                <a16:creationId xmlns:a16="http://schemas.microsoft.com/office/drawing/2014/main" id="{6CB773BB-E829-430B-B146-E89DFEA0173A}"/>
              </a:ext>
            </a:extLst>
          </p:cNvPr>
          <p:cNvSpPr>
            <a:spLocks noGrp="1"/>
          </p:cNvSpPr>
          <p:nvPr>
            <p:ph type="sldNum" sz="quarter" idx="12"/>
          </p:nvPr>
        </p:nvSpPr>
        <p:spPr/>
        <p:txBody>
          <a:bodyPr/>
          <a:lstStyle/>
          <a:p>
            <a:fld id="{6E2D2B3B-882E-40F3-A32F-6DD516915044}" type="slidenum">
              <a:rPr lang="en-US" smtClean="0"/>
              <a:pPr/>
              <a:t>7</a:t>
            </a:fld>
            <a:endParaRPr lang="en-US" dirty="0"/>
          </a:p>
        </p:txBody>
      </p:sp>
    </p:spTree>
    <p:extLst>
      <p:ext uri="{BB962C8B-B14F-4D97-AF65-F5344CB8AC3E}">
        <p14:creationId xmlns:p14="http://schemas.microsoft.com/office/powerpoint/2010/main" val="697313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2EEF-605B-49B6-9050-7E318991A749}"/>
              </a:ext>
            </a:extLst>
          </p:cNvPr>
          <p:cNvSpPr>
            <a:spLocks noGrp="1"/>
          </p:cNvSpPr>
          <p:nvPr>
            <p:ph type="title"/>
          </p:nvPr>
        </p:nvSpPr>
        <p:spPr/>
        <p:txBody>
          <a:bodyPr/>
          <a:lstStyle/>
          <a:p>
            <a:r>
              <a:rPr lang="en-US" dirty="0"/>
              <a:t>2022 Navajo Raw Use Result</a:t>
            </a:r>
          </a:p>
        </p:txBody>
      </p:sp>
      <p:sp>
        <p:nvSpPr>
          <p:cNvPr id="3" name="Content Placeholder 2">
            <a:extLst>
              <a:ext uri="{FF2B5EF4-FFF2-40B4-BE49-F238E27FC236}">
                <a16:creationId xmlns:a16="http://schemas.microsoft.com/office/drawing/2014/main" id="{5DF94BBA-1542-4AF2-8E2B-A60C70B08854}"/>
              </a:ext>
            </a:extLst>
          </p:cNvPr>
          <p:cNvSpPr>
            <a:spLocks noGrp="1"/>
          </p:cNvSpPr>
          <p:nvPr>
            <p:ph idx="1"/>
          </p:nvPr>
        </p:nvSpPr>
        <p:spPr>
          <a:xfrm>
            <a:off x="457200" y="1219200"/>
            <a:ext cx="10312400" cy="5181600"/>
          </a:xfrm>
        </p:spPr>
        <p:txBody>
          <a:bodyPr>
            <a:normAutofit/>
          </a:bodyPr>
          <a:lstStyle/>
          <a:p>
            <a:endParaRPr lang="en-US" sz="2800" dirty="0"/>
          </a:p>
          <a:p>
            <a:r>
              <a:rPr lang="en-US" sz="2800" dirty="0"/>
              <a:t>Overall raw belt usage for all Navajo Nation occupants in August 2022 was 80.5 percent.</a:t>
            </a:r>
          </a:p>
          <a:p>
            <a:pPr marL="114300" indent="0">
              <a:buNone/>
            </a:pPr>
            <a:endParaRPr lang="en-US" sz="2800" dirty="0"/>
          </a:p>
          <a:p>
            <a:r>
              <a:rPr lang="en-US" sz="2800" dirty="0"/>
              <a:t> Result is 0.3 percentage points lower than the most recent       previous measure of 80.2 percent in August 2021. </a:t>
            </a:r>
          </a:p>
          <a:p>
            <a:pPr marL="114300" indent="0">
              <a:buNone/>
            </a:pPr>
            <a:r>
              <a:rPr lang="en-US" sz="2800" dirty="0"/>
              <a:t>   (non sig @ </a:t>
            </a:r>
            <a:r>
              <a:rPr lang="en-US" sz="2800" i="1" dirty="0"/>
              <a:t>p = .05</a:t>
            </a:r>
            <a:r>
              <a:rPr lang="en-US" sz="2800" dirty="0"/>
              <a:t>)</a:t>
            </a:r>
          </a:p>
          <a:p>
            <a:pPr marL="114300" indent="0">
              <a:buNone/>
            </a:pPr>
            <a:endParaRPr lang="en-US" sz="2800" dirty="0"/>
          </a:p>
          <a:p>
            <a:r>
              <a:rPr lang="en-US" sz="2800" dirty="0"/>
              <a:t> 2022 result is only 0.7 points below our highest level measured in August 2016 (80.9 percent).</a:t>
            </a:r>
          </a:p>
          <a:p>
            <a:pPr marL="114300" indent="0">
              <a:buNone/>
            </a:pPr>
            <a:endParaRPr lang="en-US" sz="3200" dirty="0"/>
          </a:p>
          <a:p>
            <a:pPr marL="114300" indent="0">
              <a:buNone/>
            </a:pPr>
            <a:endParaRPr lang="en-US" sz="3200" dirty="0"/>
          </a:p>
        </p:txBody>
      </p:sp>
      <p:sp>
        <p:nvSpPr>
          <p:cNvPr id="4" name="Slide Number Placeholder 3">
            <a:extLst>
              <a:ext uri="{FF2B5EF4-FFF2-40B4-BE49-F238E27FC236}">
                <a16:creationId xmlns:a16="http://schemas.microsoft.com/office/drawing/2014/main" id="{6CB773BB-E829-430B-B146-E89DFEA0173A}"/>
              </a:ext>
            </a:extLst>
          </p:cNvPr>
          <p:cNvSpPr>
            <a:spLocks noGrp="1"/>
          </p:cNvSpPr>
          <p:nvPr>
            <p:ph type="sldNum" sz="quarter" idx="12"/>
          </p:nvPr>
        </p:nvSpPr>
        <p:spPr/>
        <p:txBody>
          <a:bodyPr/>
          <a:lstStyle/>
          <a:p>
            <a:fld id="{6E2D2B3B-882E-40F3-A32F-6DD516915044}" type="slidenum">
              <a:rPr lang="en-US" smtClean="0"/>
              <a:pPr/>
              <a:t>8</a:t>
            </a:fld>
            <a:endParaRPr lang="en-US" dirty="0"/>
          </a:p>
        </p:txBody>
      </p:sp>
    </p:spTree>
    <p:extLst>
      <p:ext uri="{BB962C8B-B14F-4D97-AF65-F5344CB8AC3E}">
        <p14:creationId xmlns:p14="http://schemas.microsoft.com/office/powerpoint/2010/main" val="628768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2EEF-605B-49B6-9050-7E318991A749}"/>
              </a:ext>
            </a:extLst>
          </p:cNvPr>
          <p:cNvSpPr>
            <a:spLocks noGrp="1"/>
          </p:cNvSpPr>
          <p:nvPr>
            <p:ph type="title"/>
          </p:nvPr>
        </p:nvSpPr>
        <p:spPr/>
        <p:txBody>
          <a:bodyPr/>
          <a:lstStyle/>
          <a:p>
            <a:r>
              <a:rPr lang="en-US" dirty="0"/>
              <a:t>2022 Raw Usage by Group</a:t>
            </a:r>
          </a:p>
        </p:txBody>
      </p:sp>
      <p:sp>
        <p:nvSpPr>
          <p:cNvPr id="3" name="Content Placeholder 2">
            <a:extLst>
              <a:ext uri="{FF2B5EF4-FFF2-40B4-BE49-F238E27FC236}">
                <a16:creationId xmlns:a16="http://schemas.microsoft.com/office/drawing/2014/main" id="{5DF94BBA-1542-4AF2-8E2B-A60C70B08854}"/>
              </a:ext>
            </a:extLst>
          </p:cNvPr>
          <p:cNvSpPr>
            <a:spLocks noGrp="1"/>
          </p:cNvSpPr>
          <p:nvPr>
            <p:ph idx="1"/>
          </p:nvPr>
        </p:nvSpPr>
        <p:spPr>
          <a:xfrm>
            <a:off x="457200" y="1417638"/>
            <a:ext cx="10312400" cy="4983162"/>
          </a:xfrm>
        </p:spPr>
        <p:txBody>
          <a:bodyPr>
            <a:normAutofit fontScale="92500"/>
          </a:bodyPr>
          <a:lstStyle/>
          <a:p>
            <a:r>
              <a:rPr lang="en-US" sz="2800" dirty="0"/>
              <a:t>Driver usage was 79.7 percent (n=2,126); Passenger use was 82.7 (n=773).</a:t>
            </a:r>
          </a:p>
          <a:p>
            <a:pPr marL="114300" indent="0">
              <a:buNone/>
            </a:pPr>
            <a:endParaRPr lang="en-US" sz="2800" dirty="0"/>
          </a:p>
          <a:p>
            <a:r>
              <a:rPr lang="en-US" sz="2800" dirty="0"/>
              <a:t> Male Usage was  78.4 percent (n =1,484) while Female Usage was 82.5 percent (n =1,415).</a:t>
            </a:r>
          </a:p>
          <a:p>
            <a:pPr marL="114300" indent="0">
              <a:buNone/>
            </a:pPr>
            <a:endParaRPr lang="en-US" sz="2800" dirty="0"/>
          </a:p>
          <a:p>
            <a:r>
              <a:rPr lang="en-US" sz="2800" dirty="0"/>
              <a:t> Truck occupant usage was at 72.0 percent , while cars, SUVs and vans all had usage in the 80s (83.0, 86.4, and 84.6 percent respectively).</a:t>
            </a:r>
          </a:p>
          <a:p>
            <a:pPr marL="114300" indent="0">
              <a:buNone/>
            </a:pPr>
            <a:endParaRPr lang="en-US" sz="2800" dirty="0"/>
          </a:p>
          <a:p>
            <a:r>
              <a:rPr lang="en-US" sz="2800" dirty="0"/>
              <a:t> Arterial usage was 84.0 percent, while Collector usage was measured at 69.3 percent.  </a:t>
            </a:r>
            <a:endParaRPr lang="en-US" sz="3200" dirty="0"/>
          </a:p>
          <a:p>
            <a:pPr marL="114300" indent="0">
              <a:buNone/>
            </a:pPr>
            <a:endParaRPr lang="en-US" sz="3200" dirty="0"/>
          </a:p>
        </p:txBody>
      </p:sp>
      <p:sp>
        <p:nvSpPr>
          <p:cNvPr id="4" name="Slide Number Placeholder 3">
            <a:extLst>
              <a:ext uri="{FF2B5EF4-FFF2-40B4-BE49-F238E27FC236}">
                <a16:creationId xmlns:a16="http://schemas.microsoft.com/office/drawing/2014/main" id="{6CB773BB-E829-430B-B146-E89DFEA0173A}"/>
              </a:ext>
            </a:extLst>
          </p:cNvPr>
          <p:cNvSpPr>
            <a:spLocks noGrp="1"/>
          </p:cNvSpPr>
          <p:nvPr>
            <p:ph type="sldNum" sz="quarter" idx="12"/>
          </p:nvPr>
        </p:nvSpPr>
        <p:spPr/>
        <p:txBody>
          <a:bodyPr/>
          <a:lstStyle/>
          <a:p>
            <a:fld id="{6E2D2B3B-882E-40F3-A32F-6DD516915044}" type="slidenum">
              <a:rPr lang="en-US" smtClean="0"/>
              <a:pPr/>
              <a:t>9</a:t>
            </a:fld>
            <a:endParaRPr lang="en-US" dirty="0"/>
          </a:p>
        </p:txBody>
      </p:sp>
    </p:spTree>
    <p:extLst>
      <p:ext uri="{BB962C8B-B14F-4D97-AF65-F5344CB8AC3E}">
        <p14:creationId xmlns:p14="http://schemas.microsoft.com/office/powerpoint/2010/main" val="42767667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3">
      <a:dk1>
        <a:srgbClr val="262626"/>
      </a:dk1>
      <a:lt1>
        <a:srgbClr val="F2F2F2"/>
      </a:lt1>
      <a:dk2>
        <a:srgbClr val="237FA7"/>
      </a:dk2>
      <a:lt2>
        <a:srgbClr val="F2F2F2"/>
      </a:lt2>
      <a:accent1>
        <a:srgbClr val="237FA7"/>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22471</TotalTime>
  <Words>2187</Words>
  <Application>Microsoft Office PowerPoint</Application>
  <PresentationFormat>Widescreen</PresentationFormat>
  <Paragraphs>174</Paragraphs>
  <Slides>17</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Narrow</vt:lpstr>
      <vt:lpstr>Calibri</vt:lpstr>
      <vt:lpstr>Cambria</vt:lpstr>
      <vt:lpstr>Times New Roman</vt:lpstr>
      <vt:lpstr>Wingdings</vt:lpstr>
      <vt:lpstr>Adjacency</vt:lpstr>
      <vt:lpstr>A Sample of Observational Restraint Use on Navajo Nation  </vt:lpstr>
      <vt:lpstr>Background </vt:lpstr>
      <vt:lpstr>Method - Sampling</vt:lpstr>
      <vt:lpstr>Method - Sampling Regions</vt:lpstr>
      <vt:lpstr>Method - Observation Site Selection</vt:lpstr>
      <vt:lpstr>Navajo Nation Data Collection</vt:lpstr>
      <vt:lpstr>2022 Navajo Survey Demographics</vt:lpstr>
      <vt:lpstr>2022 Navajo Raw Use Result</vt:lpstr>
      <vt:lpstr>2022 Raw Usage by Group</vt:lpstr>
      <vt:lpstr> Year to Year Comparisons of Raw  Occupant Belt Usage in Navajo by Group</vt:lpstr>
      <vt:lpstr>Navajo Seatbelt Usage Trends</vt:lpstr>
      <vt:lpstr>Navajo Seatbelt Usage Trends</vt:lpstr>
      <vt:lpstr>Navajo Seatbelt Usage Trends</vt:lpstr>
      <vt:lpstr>Navajo Seatbelt Usage Trends</vt:lpstr>
      <vt:lpstr>National Tribal Roadway Usage Trend</vt:lpstr>
      <vt:lpstr>Summary</vt:lpstr>
      <vt:lpstr>Questions?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nchaudhary</dc:creator>
  <cp:lastModifiedBy>Kim Elliott</cp:lastModifiedBy>
  <cp:revision>208</cp:revision>
  <cp:lastPrinted>2013-02-22T15:36:31Z</cp:lastPrinted>
  <dcterms:created xsi:type="dcterms:W3CDTF">2013-02-22T14:08:04Z</dcterms:created>
  <dcterms:modified xsi:type="dcterms:W3CDTF">2024-05-21T15:19:46Z</dcterms:modified>
</cp:coreProperties>
</file>